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ca One" charset="1" panose="00000500000000000000"/>
      <p:regular r:id="rId10"/>
    </p:embeddedFont>
    <p:embeddedFont>
      <p:font typeface="Roca One Bold" charset="1" panose="00000800000000000000"/>
      <p:regular r:id="rId11"/>
    </p:embeddedFont>
    <p:embeddedFont>
      <p:font typeface="Roca One Italics" charset="1" panose="00000500000000000000"/>
      <p:regular r:id="rId12"/>
    </p:embeddedFont>
    <p:embeddedFont>
      <p:font typeface="Roca One Bold Italics" charset="1" panose="00000800000000000000"/>
      <p:regular r:id="rId13"/>
    </p:embeddedFont>
    <p:embeddedFont>
      <p:font typeface="Roca One Thin" charset="1" panose="00000200000000000000"/>
      <p:regular r:id="rId14"/>
    </p:embeddedFont>
    <p:embeddedFont>
      <p:font typeface="Roca One Thin Italics" charset="1" panose="00000200000000000000"/>
      <p:regular r:id="rId15"/>
    </p:embeddedFont>
    <p:embeddedFont>
      <p:font typeface="Roca One Light" charset="1" panose="00000400000000000000"/>
      <p:regular r:id="rId16"/>
    </p:embeddedFont>
    <p:embeddedFont>
      <p:font typeface="Roca One Light Italics" charset="1" panose="00000400000000000000"/>
      <p:regular r:id="rId17"/>
    </p:embeddedFont>
    <p:embeddedFont>
      <p:font typeface="Roca One Ultra-Bold" charset="1" panose="00000A00000000000000"/>
      <p:regular r:id="rId18"/>
    </p:embeddedFont>
    <p:embeddedFont>
      <p:font typeface="Roca One Ultra-Bold Italics" charset="1" panose="00000A00000000000000"/>
      <p:regular r:id="rId19"/>
    </p:embeddedFont>
    <p:embeddedFont>
      <p:font typeface="Roca One Heavy" charset="1" panose="00000A00000000000000"/>
      <p:regular r:id="rId20"/>
    </p:embeddedFont>
    <p:embeddedFont>
      <p:font typeface="Roca One Heavy Italics" charset="1" panose="00000A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12" Target="../media/image42.jpeg" Type="http://schemas.openxmlformats.org/officeDocument/2006/relationships/image"/><Relationship Id="rId13" Target="../media/image43.jpe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51.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46.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11" Target="../media/image24.jpe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jpeg" Type="http://schemas.openxmlformats.org/officeDocument/2006/relationships/image"/><Relationship Id="rId9" Target="../media/image2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9.jpeg" Type="http://schemas.openxmlformats.org/officeDocument/2006/relationships/image"/><Relationship Id="rId9" Target="../media/image3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 Id="rId6" Target="../media/image3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3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2227215" y="-628442"/>
            <a:ext cx="6863919" cy="11317185"/>
          </a:xfrm>
          <a:custGeom>
            <a:avLst/>
            <a:gdLst/>
            <a:ahLst/>
            <a:cxnLst/>
            <a:rect r="r" b="b" t="t" l="l"/>
            <a:pathLst>
              <a:path h="11317185" w="6863919">
                <a:moveTo>
                  <a:pt x="0" y="0"/>
                </a:moveTo>
                <a:lnTo>
                  <a:pt x="6863919" y="0"/>
                </a:lnTo>
                <a:lnTo>
                  <a:pt x="6863919" y="11317185"/>
                </a:lnTo>
                <a:lnTo>
                  <a:pt x="0" y="11317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64953" y="-628442"/>
            <a:ext cx="7648793" cy="11045189"/>
          </a:xfrm>
          <a:custGeom>
            <a:avLst/>
            <a:gdLst/>
            <a:ahLst/>
            <a:cxnLst/>
            <a:rect r="r" b="b" t="t" l="l"/>
            <a:pathLst>
              <a:path h="11045189" w="7648793">
                <a:moveTo>
                  <a:pt x="0" y="0"/>
                </a:moveTo>
                <a:lnTo>
                  <a:pt x="7648794" y="0"/>
                </a:lnTo>
                <a:lnTo>
                  <a:pt x="7648794" y="11045189"/>
                </a:lnTo>
                <a:lnTo>
                  <a:pt x="0" y="11045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99108" y="1028700"/>
            <a:ext cx="2060192" cy="2060192"/>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47625">
              <a:solidFill>
                <a:srgbClr val="FFAF00"/>
              </a:solidFill>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Freeform 7" id="7"/>
          <p:cNvSpPr/>
          <p:nvPr/>
        </p:nvSpPr>
        <p:spPr>
          <a:xfrm flipH="false" flipV="false" rot="0">
            <a:off x="1028700" y="948825"/>
            <a:ext cx="918424" cy="996317"/>
          </a:xfrm>
          <a:custGeom>
            <a:avLst/>
            <a:gdLst/>
            <a:ahLst/>
            <a:cxnLst/>
            <a:rect r="r" b="b" t="t" l="l"/>
            <a:pathLst>
              <a:path h="996317" w="918424">
                <a:moveTo>
                  <a:pt x="0" y="0"/>
                </a:moveTo>
                <a:lnTo>
                  <a:pt x="918424" y="0"/>
                </a:lnTo>
                <a:lnTo>
                  <a:pt x="918424" y="996317"/>
                </a:lnTo>
                <a:lnTo>
                  <a:pt x="0" y="9963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4904134" y="865114"/>
            <a:ext cx="2665358" cy="2372436"/>
            <a:chOff x="0" y="0"/>
            <a:chExt cx="764885" cy="680824"/>
          </a:xfrm>
        </p:grpSpPr>
        <p:sp>
          <p:nvSpPr>
            <p:cNvPr name="Freeform 9" id="9"/>
            <p:cNvSpPr/>
            <p:nvPr/>
          </p:nvSpPr>
          <p:spPr>
            <a:xfrm flipH="false" flipV="false" rot="0">
              <a:off x="0" y="0"/>
              <a:ext cx="764885" cy="680824"/>
            </a:xfrm>
            <a:custGeom>
              <a:avLst/>
              <a:gdLst/>
              <a:ahLst/>
              <a:cxnLst/>
              <a:rect r="r" b="b" t="t" l="l"/>
              <a:pathLst>
                <a:path h="680824" w="764885">
                  <a:moveTo>
                    <a:pt x="0" y="0"/>
                  </a:moveTo>
                  <a:lnTo>
                    <a:pt x="764885" y="0"/>
                  </a:lnTo>
                  <a:lnTo>
                    <a:pt x="764885" y="680824"/>
                  </a:lnTo>
                  <a:lnTo>
                    <a:pt x="0" y="680824"/>
                  </a:lnTo>
                  <a:close/>
                </a:path>
              </a:pathLst>
            </a:custGeom>
            <a:solidFill>
              <a:srgbClr val="3C7F72"/>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15036657" y="989008"/>
            <a:ext cx="2385094" cy="2139576"/>
          </a:xfrm>
          <a:custGeom>
            <a:avLst/>
            <a:gdLst/>
            <a:ahLst/>
            <a:cxnLst/>
            <a:rect r="r" b="b" t="t" l="l"/>
            <a:pathLst>
              <a:path h="2139576" w="2385094">
                <a:moveTo>
                  <a:pt x="0" y="0"/>
                </a:moveTo>
                <a:lnTo>
                  <a:pt x="2385094" y="0"/>
                </a:lnTo>
                <a:lnTo>
                  <a:pt x="2385094" y="2139576"/>
                </a:lnTo>
                <a:lnTo>
                  <a:pt x="0" y="2139576"/>
                </a:lnTo>
                <a:lnTo>
                  <a:pt x="0" y="0"/>
                </a:lnTo>
                <a:close/>
              </a:path>
            </a:pathLst>
          </a:custGeom>
          <a:blipFill>
            <a:blip r:embed="rId8"/>
            <a:stretch>
              <a:fillRect l="0" t="-531" r="0" b="-531"/>
            </a:stretch>
          </a:blipFill>
        </p:spPr>
      </p:sp>
      <p:sp>
        <p:nvSpPr>
          <p:cNvPr name="TextBox 12" id="12"/>
          <p:cNvSpPr txBox="true"/>
          <p:nvPr/>
        </p:nvSpPr>
        <p:spPr>
          <a:xfrm rot="0">
            <a:off x="1139177" y="4685094"/>
            <a:ext cx="8115300"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Ultra-Bold"/>
              </a:rPr>
              <a:t>Diabetes</a:t>
            </a:r>
          </a:p>
        </p:txBody>
      </p:sp>
      <p:sp>
        <p:nvSpPr>
          <p:cNvPr name="TextBox 13" id="13"/>
          <p:cNvSpPr txBox="true"/>
          <p:nvPr/>
        </p:nvSpPr>
        <p:spPr>
          <a:xfrm rot="0">
            <a:off x="1028700" y="6340739"/>
            <a:ext cx="8336253" cy="1077594"/>
          </a:xfrm>
          <a:prstGeom prst="rect">
            <a:avLst/>
          </a:prstGeom>
        </p:spPr>
        <p:txBody>
          <a:bodyPr anchor="t" rtlCol="false" tIns="0" lIns="0" bIns="0" rIns="0">
            <a:spAutoFit/>
          </a:bodyPr>
          <a:lstStyle/>
          <a:p>
            <a:pPr>
              <a:lnSpc>
                <a:spcPts val="7519"/>
              </a:lnSpc>
            </a:pPr>
            <a:r>
              <a:rPr lang="en-US" sz="9399">
                <a:solidFill>
                  <a:srgbClr val="D34A24"/>
                </a:solidFill>
                <a:latin typeface="Roca One"/>
              </a:rPr>
              <a:t>In the U.S.A.</a:t>
            </a:r>
          </a:p>
        </p:txBody>
      </p:sp>
      <p:sp>
        <p:nvSpPr>
          <p:cNvPr name="TextBox 14" id="14"/>
          <p:cNvSpPr txBox="true"/>
          <p:nvPr/>
        </p:nvSpPr>
        <p:spPr>
          <a:xfrm rot="0">
            <a:off x="1028700" y="7139568"/>
            <a:ext cx="8610382" cy="490855"/>
          </a:xfrm>
          <a:prstGeom prst="rect">
            <a:avLst/>
          </a:prstGeom>
        </p:spPr>
        <p:txBody>
          <a:bodyPr anchor="t" rtlCol="false" tIns="0" lIns="0" bIns="0" rIns="0">
            <a:spAutoFit/>
          </a:bodyPr>
          <a:lstStyle/>
          <a:p>
            <a:pPr>
              <a:lnSpc>
                <a:spcPts val="3919"/>
              </a:lnSpc>
            </a:pPr>
            <a:r>
              <a:rPr lang="en-US" sz="2799">
                <a:solidFill>
                  <a:srgbClr val="000000"/>
                </a:solidFill>
                <a:latin typeface="Open Sauce Italics"/>
              </a:rPr>
              <a:t>Taking a look at the data. </a:t>
            </a:r>
          </a:p>
        </p:txBody>
      </p:sp>
      <p:sp>
        <p:nvSpPr>
          <p:cNvPr name="TextBox 15" id="15"/>
          <p:cNvSpPr txBox="true"/>
          <p:nvPr/>
        </p:nvSpPr>
        <p:spPr>
          <a:xfrm rot="0">
            <a:off x="2163187" y="1009650"/>
            <a:ext cx="2923163" cy="1076960"/>
          </a:xfrm>
          <a:prstGeom prst="rect">
            <a:avLst/>
          </a:prstGeom>
        </p:spPr>
        <p:txBody>
          <a:bodyPr anchor="t" rtlCol="false" tIns="0" lIns="0" bIns="0" rIns="0">
            <a:spAutoFit/>
          </a:bodyPr>
          <a:lstStyle/>
          <a:p>
            <a:pPr>
              <a:lnSpc>
                <a:spcPts val="2859"/>
              </a:lnSpc>
            </a:pPr>
            <a:r>
              <a:rPr lang="en-US" sz="2199">
                <a:solidFill>
                  <a:srgbClr val="3C7F72"/>
                </a:solidFill>
                <a:latin typeface="Open Sauce Bold"/>
              </a:rPr>
              <a:t>Isabel.</a:t>
            </a:r>
          </a:p>
          <a:p>
            <a:pPr>
              <a:lnSpc>
                <a:spcPts val="2859"/>
              </a:lnSpc>
            </a:pPr>
            <a:r>
              <a:rPr lang="en-US" sz="2199">
                <a:solidFill>
                  <a:srgbClr val="3C7F72"/>
                </a:solidFill>
                <a:latin typeface="Open Sauce Bold"/>
              </a:rPr>
              <a:t>Camilio. </a:t>
            </a:r>
          </a:p>
          <a:p>
            <a:pPr marL="0" indent="0" lvl="0">
              <a:lnSpc>
                <a:spcPts val="2859"/>
              </a:lnSpc>
              <a:spcBef>
                <a:spcPct val="0"/>
              </a:spcBef>
            </a:pPr>
            <a:r>
              <a:rPr lang="en-US" sz="2199">
                <a:solidFill>
                  <a:srgbClr val="3C7F72"/>
                </a:solidFill>
                <a:latin typeface="Open Sauce Bold"/>
              </a:rPr>
              <a:t>Nicole.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213871" y="-514350"/>
            <a:ext cx="18942262" cy="2582711"/>
            <a:chOff x="0" y="0"/>
            <a:chExt cx="4988909" cy="680220"/>
          </a:xfrm>
        </p:grpSpPr>
        <p:sp>
          <p:nvSpPr>
            <p:cNvPr name="Freeform 3" id="3"/>
            <p:cNvSpPr/>
            <p:nvPr/>
          </p:nvSpPr>
          <p:spPr>
            <a:xfrm flipH="false" flipV="false" rot="0">
              <a:off x="0" y="0"/>
              <a:ext cx="4988909" cy="680220"/>
            </a:xfrm>
            <a:custGeom>
              <a:avLst/>
              <a:gdLst/>
              <a:ahLst/>
              <a:cxnLst/>
              <a:rect r="r" b="b" t="t" l="l"/>
              <a:pathLst>
                <a:path h="680220" w="4988909">
                  <a:moveTo>
                    <a:pt x="0" y="0"/>
                  </a:moveTo>
                  <a:lnTo>
                    <a:pt x="4988909" y="0"/>
                  </a:lnTo>
                  <a:lnTo>
                    <a:pt x="4988909" y="680220"/>
                  </a:lnTo>
                  <a:lnTo>
                    <a:pt x="0" y="680220"/>
                  </a:lnTo>
                  <a:close/>
                </a:path>
              </a:pathLst>
            </a:custGeom>
            <a:solidFill>
              <a:srgbClr val="3C7F72"/>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80293" y="5289394"/>
            <a:ext cx="6075203" cy="4997606"/>
          </a:xfrm>
          <a:custGeom>
            <a:avLst/>
            <a:gdLst/>
            <a:ahLst/>
            <a:cxnLst/>
            <a:rect r="r" b="b" t="t" l="l"/>
            <a:pathLst>
              <a:path h="4997606" w="6075203">
                <a:moveTo>
                  <a:pt x="0" y="0"/>
                </a:moveTo>
                <a:lnTo>
                  <a:pt x="6075203" y="0"/>
                </a:lnTo>
                <a:lnTo>
                  <a:pt x="6075203" y="4997606"/>
                </a:lnTo>
                <a:lnTo>
                  <a:pt x="0" y="4997606"/>
                </a:lnTo>
                <a:lnTo>
                  <a:pt x="0" y="0"/>
                </a:lnTo>
                <a:close/>
              </a:path>
            </a:pathLst>
          </a:custGeom>
          <a:blipFill>
            <a:blip r:embed="rId2"/>
            <a:stretch>
              <a:fillRect l="0" t="0" r="-11832" b="0"/>
            </a:stretch>
          </a:blipFill>
        </p:spPr>
      </p:sp>
      <p:sp>
        <p:nvSpPr>
          <p:cNvPr name="Freeform 6" id="6"/>
          <p:cNvSpPr/>
          <p:nvPr/>
        </p:nvSpPr>
        <p:spPr>
          <a:xfrm flipH="false" flipV="false" rot="0">
            <a:off x="180293" y="0"/>
            <a:ext cx="6075203" cy="4969315"/>
          </a:xfrm>
          <a:custGeom>
            <a:avLst/>
            <a:gdLst/>
            <a:ahLst/>
            <a:cxnLst/>
            <a:rect r="r" b="b" t="t" l="l"/>
            <a:pathLst>
              <a:path h="4969315" w="6075203">
                <a:moveTo>
                  <a:pt x="0" y="0"/>
                </a:moveTo>
                <a:lnTo>
                  <a:pt x="6075203" y="0"/>
                </a:lnTo>
                <a:lnTo>
                  <a:pt x="6075203" y="4969315"/>
                </a:lnTo>
                <a:lnTo>
                  <a:pt x="0" y="4969315"/>
                </a:lnTo>
                <a:lnTo>
                  <a:pt x="0" y="0"/>
                </a:lnTo>
                <a:close/>
              </a:path>
            </a:pathLst>
          </a:custGeom>
          <a:blipFill>
            <a:blip r:embed="rId3"/>
            <a:stretch>
              <a:fillRect l="0" t="0" r="-11805" b="-544"/>
            </a:stretch>
          </a:blipFill>
        </p:spPr>
      </p:sp>
      <p:sp>
        <p:nvSpPr>
          <p:cNvPr name="Freeform 7" id="7"/>
          <p:cNvSpPr/>
          <p:nvPr/>
        </p:nvSpPr>
        <p:spPr>
          <a:xfrm flipH="false" flipV="false" rot="0">
            <a:off x="6885193" y="5325271"/>
            <a:ext cx="6109590" cy="4961729"/>
          </a:xfrm>
          <a:custGeom>
            <a:avLst/>
            <a:gdLst/>
            <a:ahLst/>
            <a:cxnLst/>
            <a:rect r="r" b="b" t="t" l="l"/>
            <a:pathLst>
              <a:path h="4961729" w="6109590">
                <a:moveTo>
                  <a:pt x="0" y="0"/>
                </a:moveTo>
                <a:lnTo>
                  <a:pt x="6109590" y="0"/>
                </a:lnTo>
                <a:lnTo>
                  <a:pt x="6109590" y="4961729"/>
                </a:lnTo>
                <a:lnTo>
                  <a:pt x="0" y="4961729"/>
                </a:lnTo>
                <a:lnTo>
                  <a:pt x="0" y="0"/>
                </a:lnTo>
                <a:close/>
              </a:path>
            </a:pathLst>
          </a:custGeom>
          <a:blipFill>
            <a:blip r:embed="rId4"/>
            <a:stretch>
              <a:fillRect l="-167" t="-704" r="-11014" b="0"/>
            </a:stretch>
          </a:blipFill>
        </p:spPr>
      </p:sp>
      <p:sp>
        <p:nvSpPr>
          <p:cNvPr name="Freeform 8" id="8"/>
          <p:cNvSpPr/>
          <p:nvPr/>
        </p:nvSpPr>
        <p:spPr>
          <a:xfrm flipH="false" flipV="false" rot="0">
            <a:off x="6885193" y="0"/>
            <a:ext cx="5909970" cy="4969315"/>
          </a:xfrm>
          <a:custGeom>
            <a:avLst/>
            <a:gdLst/>
            <a:ahLst/>
            <a:cxnLst/>
            <a:rect r="r" b="b" t="t" l="l"/>
            <a:pathLst>
              <a:path h="4969315" w="5909970">
                <a:moveTo>
                  <a:pt x="0" y="0"/>
                </a:moveTo>
                <a:lnTo>
                  <a:pt x="5909969" y="0"/>
                </a:lnTo>
                <a:lnTo>
                  <a:pt x="5909969" y="4969315"/>
                </a:lnTo>
                <a:lnTo>
                  <a:pt x="0" y="4969315"/>
                </a:lnTo>
                <a:lnTo>
                  <a:pt x="0" y="0"/>
                </a:lnTo>
                <a:close/>
              </a:path>
            </a:pathLst>
          </a:custGeom>
          <a:blipFill>
            <a:blip r:embed="rId5"/>
            <a:stretch>
              <a:fillRect l="0" t="0" r="0" b="0"/>
            </a:stretch>
          </a:blipFill>
        </p:spPr>
      </p:sp>
      <p:sp>
        <p:nvSpPr>
          <p:cNvPr name="Freeform 9" id="9"/>
          <p:cNvSpPr/>
          <p:nvPr/>
        </p:nvSpPr>
        <p:spPr>
          <a:xfrm flipH="false" flipV="false" rot="0">
            <a:off x="16330725" y="1604073"/>
            <a:ext cx="928575" cy="928575"/>
          </a:xfrm>
          <a:custGeom>
            <a:avLst/>
            <a:gdLst/>
            <a:ahLst/>
            <a:cxnLst/>
            <a:rect r="r" b="b" t="t" l="l"/>
            <a:pathLst>
              <a:path h="928575" w="928575">
                <a:moveTo>
                  <a:pt x="0" y="0"/>
                </a:moveTo>
                <a:lnTo>
                  <a:pt x="928575" y="0"/>
                </a:lnTo>
                <a:lnTo>
                  <a:pt x="928575" y="928575"/>
                </a:lnTo>
                <a:lnTo>
                  <a:pt x="0" y="928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114842" y="1557123"/>
            <a:ext cx="1042048" cy="1042048"/>
          </a:xfrm>
          <a:custGeom>
            <a:avLst/>
            <a:gdLst/>
            <a:ahLst/>
            <a:cxnLst/>
            <a:rect r="r" b="b" t="t" l="l"/>
            <a:pathLst>
              <a:path h="1042048" w="1042048">
                <a:moveTo>
                  <a:pt x="0" y="0"/>
                </a:moveTo>
                <a:lnTo>
                  <a:pt x="1042047" y="0"/>
                </a:lnTo>
                <a:lnTo>
                  <a:pt x="1042047" y="1042047"/>
                </a:lnTo>
                <a:lnTo>
                  <a:pt x="0" y="10420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842482" y="1557075"/>
            <a:ext cx="1022572" cy="1022572"/>
          </a:xfrm>
          <a:custGeom>
            <a:avLst/>
            <a:gdLst/>
            <a:ahLst/>
            <a:cxnLst/>
            <a:rect r="r" b="b" t="t" l="l"/>
            <a:pathLst>
              <a:path h="1022572" w="1022572">
                <a:moveTo>
                  <a:pt x="0" y="0"/>
                </a:moveTo>
                <a:lnTo>
                  <a:pt x="1022571" y="0"/>
                </a:lnTo>
                <a:lnTo>
                  <a:pt x="1022571" y="1022572"/>
                </a:lnTo>
                <a:lnTo>
                  <a:pt x="0" y="10225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3375057" y="2971626"/>
            <a:ext cx="4521617" cy="1085850"/>
          </a:xfrm>
          <a:prstGeom prst="rect">
            <a:avLst/>
          </a:prstGeom>
        </p:spPr>
        <p:txBody>
          <a:bodyPr anchor="t" rtlCol="false" tIns="0" lIns="0" bIns="0" rIns="0">
            <a:spAutoFit/>
          </a:bodyPr>
          <a:lstStyle/>
          <a:p>
            <a:pPr algn="l" marL="0" indent="0" lvl="0">
              <a:lnSpc>
                <a:spcPts val="8579"/>
              </a:lnSpc>
              <a:spcBef>
                <a:spcPct val="0"/>
              </a:spcBef>
            </a:pPr>
            <a:r>
              <a:rPr lang="en-US" sz="7149">
                <a:solidFill>
                  <a:srgbClr val="3C7F72"/>
                </a:solidFill>
                <a:latin typeface="Roca One Bold"/>
              </a:rPr>
              <a:t>California </a:t>
            </a:r>
          </a:p>
        </p:txBody>
      </p:sp>
      <p:sp>
        <p:nvSpPr>
          <p:cNvPr name="TextBox 13" id="13"/>
          <p:cNvSpPr txBox="true"/>
          <p:nvPr/>
        </p:nvSpPr>
        <p:spPr>
          <a:xfrm rot="0">
            <a:off x="13263416" y="4038426"/>
            <a:ext cx="4633258" cy="2823503"/>
          </a:xfrm>
          <a:prstGeom prst="rect">
            <a:avLst/>
          </a:prstGeom>
        </p:spPr>
        <p:txBody>
          <a:bodyPr anchor="t" rtlCol="false" tIns="0" lIns="0" bIns="0" rIns="0">
            <a:spAutoFit/>
          </a:bodyPr>
          <a:lstStyle/>
          <a:p>
            <a:pPr marL="416019" indent="-208010" lvl="1">
              <a:lnSpc>
                <a:spcPts val="2504"/>
              </a:lnSpc>
              <a:buFont typeface="Arial"/>
              <a:buChar char="•"/>
            </a:pPr>
            <a:r>
              <a:rPr lang="en-US" sz="1926">
                <a:solidFill>
                  <a:srgbClr val="000000"/>
                </a:solidFill>
                <a:latin typeface="Open Sauce"/>
              </a:rPr>
              <a:t>all have a strong linear correlation</a:t>
            </a:r>
          </a:p>
          <a:p>
            <a:pPr>
              <a:lnSpc>
                <a:spcPts val="2504"/>
              </a:lnSpc>
            </a:pPr>
          </a:p>
          <a:p>
            <a:pPr>
              <a:lnSpc>
                <a:spcPts val="2504"/>
              </a:lnSpc>
            </a:pPr>
            <a:r>
              <a:rPr lang="en-US" sz="1926">
                <a:solidFill>
                  <a:srgbClr val="000000"/>
                </a:solidFill>
                <a:latin typeface="Open Sauce Bold"/>
              </a:rPr>
              <a:t>unexpected results:</a:t>
            </a:r>
          </a:p>
          <a:p>
            <a:pPr marL="416019" indent="-208010" lvl="1">
              <a:lnSpc>
                <a:spcPts val="2504"/>
              </a:lnSpc>
              <a:buFont typeface="Arial"/>
              <a:buChar char="•"/>
            </a:pPr>
            <a:r>
              <a:rPr lang="en-US" sz="1926" u="sng">
                <a:solidFill>
                  <a:srgbClr val="000000"/>
                </a:solidFill>
                <a:latin typeface="Open Sauce"/>
              </a:rPr>
              <a:t>n</a:t>
            </a:r>
            <a:r>
              <a:rPr lang="en-US" sz="1926" u="sng">
                <a:solidFill>
                  <a:srgbClr val="000000"/>
                </a:solidFill>
                <a:latin typeface="Open Sauce"/>
              </a:rPr>
              <a:t>egative</a:t>
            </a:r>
            <a:r>
              <a:rPr lang="en-US" sz="1926">
                <a:solidFill>
                  <a:srgbClr val="000000"/>
                </a:solidFill>
                <a:latin typeface="Open Sauce"/>
              </a:rPr>
              <a:t> correlation:</a:t>
            </a:r>
          </a:p>
          <a:p>
            <a:pPr marL="832039" indent="-277346" lvl="2">
              <a:lnSpc>
                <a:spcPts val="2504"/>
              </a:lnSpc>
              <a:buFont typeface="Arial"/>
              <a:buChar char="⚬"/>
            </a:pPr>
            <a:r>
              <a:rPr lang="en-US" sz="1926">
                <a:solidFill>
                  <a:srgbClr val="000000"/>
                </a:solidFill>
                <a:latin typeface="Open Sauce"/>
              </a:rPr>
              <a:t>population in poverty</a:t>
            </a:r>
          </a:p>
          <a:p>
            <a:pPr marL="416019" indent="-208010" lvl="1">
              <a:lnSpc>
                <a:spcPts val="2504"/>
              </a:lnSpc>
              <a:buFont typeface="Arial"/>
              <a:buChar char="•"/>
            </a:pPr>
            <a:r>
              <a:rPr lang="en-US" sz="1926" u="sng">
                <a:solidFill>
                  <a:srgbClr val="000000"/>
                </a:solidFill>
                <a:latin typeface="Open Sauce"/>
              </a:rPr>
              <a:t>positive</a:t>
            </a:r>
            <a:r>
              <a:rPr lang="en-US" sz="1926">
                <a:solidFill>
                  <a:srgbClr val="000000"/>
                </a:solidFill>
                <a:latin typeface="Open Sauce"/>
              </a:rPr>
              <a:t> correlation:</a:t>
            </a:r>
            <a:r>
              <a:rPr lang="en-US" sz="1926">
                <a:solidFill>
                  <a:srgbClr val="000000"/>
                </a:solidFill>
                <a:latin typeface="Open Sauce"/>
              </a:rPr>
              <a:t> </a:t>
            </a:r>
          </a:p>
          <a:p>
            <a:pPr marL="832039" indent="-277346" lvl="2">
              <a:lnSpc>
                <a:spcPts val="2504"/>
              </a:lnSpc>
              <a:buFont typeface="Arial"/>
              <a:buChar char="⚬"/>
            </a:pPr>
            <a:r>
              <a:rPr lang="en-US" sz="1926">
                <a:solidFill>
                  <a:srgbClr val="000000"/>
                </a:solidFill>
                <a:latin typeface="Open Sauce"/>
              </a:rPr>
              <a:t>median household income</a:t>
            </a:r>
          </a:p>
          <a:p>
            <a:pPr marL="832039" indent="-277346" lvl="2">
              <a:lnSpc>
                <a:spcPts val="2504"/>
              </a:lnSpc>
              <a:buFont typeface="Arial"/>
              <a:buChar char="⚬"/>
            </a:pPr>
            <a:r>
              <a:rPr lang="en-US" sz="1926">
                <a:solidFill>
                  <a:srgbClr val="000000"/>
                </a:solidFill>
                <a:latin typeface="Open Sauce"/>
              </a:rPr>
              <a:t>population employed</a:t>
            </a:r>
          </a:p>
          <a:p>
            <a:pPr>
              <a:lnSpc>
                <a:spcPts val="2504"/>
              </a:lnSpc>
            </a:pPr>
          </a:p>
        </p:txBody>
      </p:sp>
    </p:spTree>
  </p:cSld>
  <p:clrMapOvr>
    <a:masterClrMapping/>
  </p:clrMapOvr>
  <p:transition spd="fast">
    <p:circl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213871" y="-514350"/>
            <a:ext cx="18942262" cy="4413458"/>
            <a:chOff x="0" y="0"/>
            <a:chExt cx="4988909" cy="1162392"/>
          </a:xfrm>
        </p:grpSpPr>
        <p:sp>
          <p:nvSpPr>
            <p:cNvPr name="Freeform 3" id="3"/>
            <p:cNvSpPr/>
            <p:nvPr/>
          </p:nvSpPr>
          <p:spPr>
            <a:xfrm flipH="false" flipV="false" rot="0">
              <a:off x="0" y="0"/>
              <a:ext cx="4988909" cy="1162392"/>
            </a:xfrm>
            <a:custGeom>
              <a:avLst/>
              <a:gdLst/>
              <a:ahLst/>
              <a:cxnLst/>
              <a:rect r="r" b="b" t="t" l="l"/>
              <a:pathLst>
                <a:path h="1162392" w="4988909">
                  <a:moveTo>
                    <a:pt x="0" y="0"/>
                  </a:moveTo>
                  <a:lnTo>
                    <a:pt x="4988909" y="0"/>
                  </a:lnTo>
                  <a:lnTo>
                    <a:pt x="4988909" y="1162392"/>
                  </a:lnTo>
                  <a:lnTo>
                    <a:pt x="0" y="1162392"/>
                  </a:lnTo>
                  <a:close/>
                </a:path>
              </a:pathLst>
            </a:custGeom>
            <a:solidFill>
              <a:srgbClr val="3C7F72"/>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5400000">
            <a:off x="2346894" y="1213485"/>
            <a:ext cx="2082669" cy="7204201"/>
          </a:xfrm>
          <a:custGeom>
            <a:avLst/>
            <a:gdLst/>
            <a:ahLst/>
            <a:cxnLst/>
            <a:rect r="r" b="b" t="t" l="l"/>
            <a:pathLst>
              <a:path h="7204201" w="2082669">
                <a:moveTo>
                  <a:pt x="0" y="0"/>
                </a:moveTo>
                <a:lnTo>
                  <a:pt x="2082669" y="0"/>
                </a:lnTo>
                <a:lnTo>
                  <a:pt x="2082669" y="7204200"/>
                </a:lnTo>
                <a:lnTo>
                  <a:pt x="0" y="7204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9320250" y="1213485"/>
            <a:ext cx="2082669" cy="7204201"/>
          </a:xfrm>
          <a:custGeom>
            <a:avLst/>
            <a:gdLst/>
            <a:ahLst/>
            <a:cxnLst/>
            <a:rect r="r" b="b" t="t" l="l"/>
            <a:pathLst>
              <a:path h="7204201" w="2082669">
                <a:moveTo>
                  <a:pt x="0" y="0"/>
                </a:moveTo>
                <a:lnTo>
                  <a:pt x="2082669" y="0"/>
                </a:lnTo>
                <a:lnTo>
                  <a:pt x="2082669" y="7204200"/>
                </a:lnTo>
                <a:lnTo>
                  <a:pt x="0" y="7204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16253720" y="1213485"/>
            <a:ext cx="2082669" cy="7204201"/>
          </a:xfrm>
          <a:custGeom>
            <a:avLst/>
            <a:gdLst/>
            <a:ahLst/>
            <a:cxnLst/>
            <a:rect r="r" b="b" t="t" l="l"/>
            <a:pathLst>
              <a:path h="7204201" w="2082669">
                <a:moveTo>
                  <a:pt x="0" y="0"/>
                </a:moveTo>
                <a:lnTo>
                  <a:pt x="2082669" y="0"/>
                </a:lnTo>
                <a:lnTo>
                  <a:pt x="2082669" y="7204200"/>
                </a:lnTo>
                <a:lnTo>
                  <a:pt x="0" y="7204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17196" y="6887844"/>
            <a:ext cx="1680259" cy="1939341"/>
          </a:xfrm>
          <a:custGeom>
            <a:avLst/>
            <a:gdLst/>
            <a:ahLst/>
            <a:cxnLst/>
            <a:rect r="r" b="b" t="t" l="l"/>
            <a:pathLst>
              <a:path h="1939341" w="1680259">
                <a:moveTo>
                  <a:pt x="0" y="0"/>
                </a:moveTo>
                <a:lnTo>
                  <a:pt x="1680259" y="0"/>
                </a:lnTo>
                <a:lnTo>
                  <a:pt x="1680259" y="1939341"/>
                </a:lnTo>
                <a:lnTo>
                  <a:pt x="0" y="1939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784472" y="6887844"/>
            <a:ext cx="1897400" cy="1804976"/>
          </a:xfrm>
          <a:custGeom>
            <a:avLst/>
            <a:gdLst/>
            <a:ahLst/>
            <a:cxnLst/>
            <a:rect r="r" b="b" t="t" l="l"/>
            <a:pathLst>
              <a:path h="1804976" w="1897400">
                <a:moveTo>
                  <a:pt x="0" y="0"/>
                </a:moveTo>
                <a:lnTo>
                  <a:pt x="1897400" y="0"/>
                </a:lnTo>
                <a:lnTo>
                  <a:pt x="1897400" y="1804976"/>
                </a:lnTo>
                <a:lnTo>
                  <a:pt x="0" y="1804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1028700"/>
            <a:ext cx="9704472" cy="1428750"/>
          </a:xfrm>
          <a:prstGeom prst="rect">
            <a:avLst/>
          </a:prstGeom>
        </p:spPr>
        <p:txBody>
          <a:bodyPr anchor="t" rtlCol="false" tIns="0" lIns="0" bIns="0" rIns="0">
            <a:spAutoFit/>
          </a:bodyPr>
          <a:lstStyle/>
          <a:p>
            <a:pPr marL="0" indent="0" lvl="0">
              <a:lnSpc>
                <a:spcPts val="11279"/>
              </a:lnSpc>
              <a:spcBef>
                <a:spcPct val="0"/>
              </a:spcBef>
            </a:pPr>
            <a:r>
              <a:rPr lang="en-US" sz="9399" u="none">
                <a:solidFill>
                  <a:srgbClr val="FFFFFF"/>
                </a:solidFill>
                <a:latin typeface="Roca One Ultra-Bold"/>
              </a:rPr>
              <a:t>Project </a:t>
            </a:r>
          </a:p>
        </p:txBody>
      </p:sp>
      <p:sp>
        <p:nvSpPr>
          <p:cNvPr name="TextBox 11" id="11"/>
          <p:cNvSpPr txBox="true"/>
          <p:nvPr/>
        </p:nvSpPr>
        <p:spPr>
          <a:xfrm rot="0">
            <a:off x="2394708" y="8422321"/>
            <a:ext cx="5227590" cy="353060"/>
          </a:xfrm>
          <a:prstGeom prst="rect">
            <a:avLst/>
          </a:prstGeom>
        </p:spPr>
        <p:txBody>
          <a:bodyPr anchor="t" rtlCol="false" tIns="0" lIns="0" bIns="0" rIns="0">
            <a:spAutoFit/>
          </a:bodyPr>
          <a:lstStyle/>
          <a:p>
            <a:pPr algn="ctr" marL="0" indent="0" lvl="0">
              <a:lnSpc>
                <a:spcPts val="2859"/>
              </a:lnSpc>
              <a:spcBef>
                <a:spcPct val="0"/>
              </a:spcBef>
            </a:pPr>
            <a:r>
              <a:rPr lang="en-US" sz="2199">
                <a:solidFill>
                  <a:srgbClr val="000000"/>
                </a:solidFill>
                <a:latin typeface="Open Sauce Bold"/>
              </a:rPr>
              <a:t>Target/Result # 1</a:t>
            </a:r>
          </a:p>
        </p:txBody>
      </p:sp>
      <p:sp>
        <p:nvSpPr>
          <p:cNvPr name="TextBox 12" id="12"/>
          <p:cNvSpPr txBox="true"/>
          <p:nvPr/>
        </p:nvSpPr>
        <p:spPr>
          <a:xfrm rot="0">
            <a:off x="2363551" y="8859938"/>
            <a:ext cx="5289903" cy="353060"/>
          </a:xfrm>
          <a:prstGeom prst="rect">
            <a:avLst/>
          </a:prstGeom>
        </p:spPr>
        <p:txBody>
          <a:bodyPr anchor="t" rtlCol="false" tIns="0" lIns="0" bIns="0" rIns="0">
            <a:spAutoFit/>
          </a:bodyPr>
          <a:lstStyle/>
          <a:p>
            <a:pPr algn="ctr" marL="0" indent="0" lvl="0">
              <a:lnSpc>
                <a:spcPts val="2859"/>
              </a:lnSpc>
              <a:spcBef>
                <a:spcPct val="0"/>
              </a:spcBef>
            </a:pPr>
            <a:r>
              <a:rPr lang="en-US" sz="2199">
                <a:solidFill>
                  <a:srgbClr val="000000"/>
                </a:solidFill>
                <a:latin typeface="Open Sauce"/>
              </a:rPr>
              <a:t>Briefly explain the statistic.</a:t>
            </a:r>
          </a:p>
        </p:txBody>
      </p:sp>
      <p:sp>
        <p:nvSpPr>
          <p:cNvPr name="TextBox 13" id="13"/>
          <p:cNvSpPr txBox="true"/>
          <p:nvPr/>
        </p:nvSpPr>
        <p:spPr>
          <a:xfrm rot="0">
            <a:off x="13692954" y="873861"/>
            <a:ext cx="4120410" cy="2178592"/>
          </a:xfrm>
          <a:prstGeom prst="rect">
            <a:avLst/>
          </a:prstGeom>
        </p:spPr>
        <p:txBody>
          <a:bodyPr anchor="t" rtlCol="false" tIns="0" lIns="0" bIns="0" rIns="0">
            <a:spAutoFit/>
          </a:bodyPr>
          <a:lstStyle/>
          <a:p>
            <a:pPr algn="l" marL="0" indent="0" lvl="0">
              <a:lnSpc>
                <a:spcPts val="8599"/>
              </a:lnSpc>
              <a:spcBef>
                <a:spcPct val="0"/>
              </a:spcBef>
            </a:pPr>
            <a:r>
              <a:rPr lang="en-US" sz="7166">
                <a:solidFill>
                  <a:srgbClr val="FFCB2F"/>
                </a:solidFill>
                <a:latin typeface="Roca One"/>
              </a:rPr>
              <a:t>Potential Causes</a:t>
            </a:r>
          </a:p>
        </p:txBody>
      </p:sp>
      <p:sp>
        <p:nvSpPr>
          <p:cNvPr name="Freeform 14" id="14"/>
          <p:cNvSpPr/>
          <p:nvPr/>
        </p:nvSpPr>
        <p:spPr>
          <a:xfrm flipH="false" flipV="false" rot="0">
            <a:off x="919719" y="2457450"/>
            <a:ext cx="829746" cy="829746"/>
          </a:xfrm>
          <a:custGeom>
            <a:avLst/>
            <a:gdLst/>
            <a:ahLst/>
            <a:cxnLst/>
            <a:rect r="r" b="b" t="t" l="l"/>
            <a:pathLst>
              <a:path h="829746" w="829746">
                <a:moveTo>
                  <a:pt x="0" y="0"/>
                </a:moveTo>
                <a:lnTo>
                  <a:pt x="829746" y="0"/>
                </a:lnTo>
                <a:lnTo>
                  <a:pt x="829746" y="829746"/>
                </a:lnTo>
                <a:lnTo>
                  <a:pt x="0" y="829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801151" y="2457450"/>
            <a:ext cx="829746" cy="829746"/>
          </a:xfrm>
          <a:custGeom>
            <a:avLst/>
            <a:gdLst/>
            <a:ahLst/>
            <a:cxnLst/>
            <a:rect r="r" b="b" t="t" l="l"/>
            <a:pathLst>
              <a:path h="829746" w="829746">
                <a:moveTo>
                  <a:pt x="0" y="0"/>
                </a:moveTo>
                <a:lnTo>
                  <a:pt x="829746" y="0"/>
                </a:lnTo>
                <a:lnTo>
                  <a:pt x="829746" y="829746"/>
                </a:lnTo>
                <a:lnTo>
                  <a:pt x="0" y="829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2682583" y="2457450"/>
            <a:ext cx="829746" cy="829746"/>
          </a:xfrm>
          <a:custGeom>
            <a:avLst/>
            <a:gdLst/>
            <a:ahLst/>
            <a:cxnLst/>
            <a:rect r="r" b="b" t="t" l="l"/>
            <a:pathLst>
              <a:path h="829746" w="829746">
                <a:moveTo>
                  <a:pt x="0" y="0"/>
                </a:moveTo>
                <a:lnTo>
                  <a:pt x="829745" y="0"/>
                </a:lnTo>
                <a:lnTo>
                  <a:pt x="829745" y="829746"/>
                </a:lnTo>
                <a:lnTo>
                  <a:pt x="0" y="829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0" y="0"/>
            <a:ext cx="6334414" cy="5143500"/>
          </a:xfrm>
          <a:custGeom>
            <a:avLst/>
            <a:gdLst/>
            <a:ahLst/>
            <a:cxnLst/>
            <a:rect r="r" b="b" t="t" l="l"/>
            <a:pathLst>
              <a:path h="5143500" w="6334414">
                <a:moveTo>
                  <a:pt x="0" y="0"/>
                </a:moveTo>
                <a:lnTo>
                  <a:pt x="6334414" y="0"/>
                </a:lnTo>
                <a:lnTo>
                  <a:pt x="6334414" y="5143500"/>
                </a:lnTo>
                <a:lnTo>
                  <a:pt x="0" y="5143500"/>
                </a:lnTo>
                <a:lnTo>
                  <a:pt x="0" y="0"/>
                </a:lnTo>
                <a:close/>
              </a:path>
            </a:pathLst>
          </a:custGeom>
          <a:blipFill>
            <a:blip r:embed="rId10"/>
            <a:stretch>
              <a:fillRect l="0" t="0" r="-10387" b="0"/>
            </a:stretch>
          </a:blipFill>
        </p:spPr>
      </p:sp>
      <p:sp>
        <p:nvSpPr>
          <p:cNvPr name="Freeform 18" id="18"/>
          <p:cNvSpPr/>
          <p:nvPr/>
        </p:nvSpPr>
        <p:spPr>
          <a:xfrm flipH="false" flipV="false" rot="0">
            <a:off x="6960652" y="0"/>
            <a:ext cx="6271274" cy="5143500"/>
          </a:xfrm>
          <a:custGeom>
            <a:avLst/>
            <a:gdLst/>
            <a:ahLst/>
            <a:cxnLst/>
            <a:rect r="r" b="b" t="t" l="l"/>
            <a:pathLst>
              <a:path h="5143500" w="6271274">
                <a:moveTo>
                  <a:pt x="0" y="0"/>
                </a:moveTo>
                <a:lnTo>
                  <a:pt x="6271275" y="0"/>
                </a:lnTo>
                <a:lnTo>
                  <a:pt x="6271275" y="5143500"/>
                </a:lnTo>
                <a:lnTo>
                  <a:pt x="0" y="5143500"/>
                </a:lnTo>
                <a:lnTo>
                  <a:pt x="0" y="0"/>
                </a:lnTo>
                <a:close/>
              </a:path>
            </a:pathLst>
          </a:custGeom>
          <a:blipFill>
            <a:blip r:embed="rId11"/>
            <a:stretch>
              <a:fillRect l="-169" t="-704" r="-12242" b="-114"/>
            </a:stretch>
          </a:blipFill>
        </p:spPr>
      </p:sp>
      <p:sp>
        <p:nvSpPr>
          <p:cNvPr name="Freeform 19" id="19"/>
          <p:cNvSpPr/>
          <p:nvPr/>
        </p:nvSpPr>
        <p:spPr>
          <a:xfrm flipH="false" flipV="false" rot="0">
            <a:off x="-65093" y="5676263"/>
            <a:ext cx="6539804" cy="4711584"/>
          </a:xfrm>
          <a:custGeom>
            <a:avLst/>
            <a:gdLst/>
            <a:ahLst/>
            <a:cxnLst/>
            <a:rect r="r" b="b" t="t" l="l"/>
            <a:pathLst>
              <a:path h="4711584" w="6539804">
                <a:moveTo>
                  <a:pt x="0" y="0"/>
                </a:moveTo>
                <a:lnTo>
                  <a:pt x="6539804" y="0"/>
                </a:lnTo>
                <a:lnTo>
                  <a:pt x="6539804" y="4711584"/>
                </a:lnTo>
                <a:lnTo>
                  <a:pt x="0" y="4711584"/>
                </a:lnTo>
                <a:lnTo>
                  <a:pt x="0" y="0"/>
                </a:lnTo>
                <a:close/>
              </a:path>
            </a:pathLst>
          </a:custGeom>
          <a:blipFill>
            <a:blip r:embed="rId12"/>
            <a:stretch>
              <a:fillRect l="0" t="0" r="0" b="0"/>
            </a:stretch>
          </a:blipFill>
        </p:spPr>
      </p:sp>
      <p:sp>
        <p:nvSpPr>
          <p:cNvPr name="Freeform 20" id="20"/>
          <p:cNvSpPr/>
          <p:nvPr/>
        </p:nvSpPr>
        <p:spPr>
          <a:xfrm flipH="false" flipV="false" rot="0">
            <a:off x="6960652" y="5622161"/>
            <a:ext cx="6271274" cy="4664839"/>
          </a:xfrm>
          <a:custGeom>
            <a:avLst/>
            <a:gdLst/>
            <a:ahLst/>
            <a:cxnLst/>
            <a:rect r="r" b="b" t="t" l="l"/>
            <a:pathLst>
              <a:path h="4664839" w="6271274">
                <a:moveTo>
                  <a:pt x="0" y="0"/>
                </a:moveTo>
                <a:lnTo>
                  <a:pt x="6271275" y="0"/>
                </a:lnTo>
                <a:lnTo>
                  <a:pt x="6271275" y="4664839"/>
                </a:lnTo>
                <a:lnTo>
                  <a:pt x="0" y="4664839"/>
                </a:lnTo>
                <a:lnTo>
                  <a:pt x="0" y="0"/>
                </a:lnTo>
                <a:close/>
              </a:path>
            </a:pathLst>
          </a:custGeom>
          <a:blipFill>
            <a:blip r:embed="rId13"/>
            <a:stretch>
              <a:fillRect l="0" t="0" r="0" b="0"/>
            </a:stretch>
          </a:blipFill>
        </p:spPr>
      </p:sp>
      <p:sp>
        <p:nvSpPr>
          <p:cNvPr name="TextBox 21" id="21"/>
          <p:cNvSpPr txBox="true"/>
          <p:nvPr/>
        </p:nvSpPr>
        <p:spPr>
          <a:xfrm rot="0">
            <a:off x="13436531" y="6222490"/>
            <a:ext cx="4633258" cy="937553"/>
          </a:xfrm>
          <a:prstGeom prst="rect">
            <a:avLst/>
          </a:prstGeom>
        </p:spPr>
        <p:txBody>
          <a:bodyPr anchor="t" rtlCol="false" tIns="0" lIns="0" bIns="0" rIns="0">
            <a:spAutoFit/>
          </a:bodyPr>
          <a:lstStyle/>
          <a:p>
            <a:pPr marL="416019" indent="-208010" lvl="1">
              <a:lnSpc>
                <a:spcPts val="2504"/>
              </a:lnSpc>
              <a:buFont typeface="Arial"/>
              <a:buChar char="•"/>
            </a:pPr>
            <a:r>
              <a:rPr lang="en-US" sz="1926">
                <a:solidFill>
                  <a:srgbClr val="000000"/>
                </a:solidFill>
                <a:latin typeface="Open Sauce"/>
              </a:rPr>
              <a:t>median household income and population employed are increasing over time</a:t>
            </a:r>
          </a:p>
        </p:txBody>
      </p:sp>
    </p:spTree>
  </p:cSld>
  <p:clrMapOvr>
    <a:masterClrMapping/>
  </p:clrMapOvr>
  <p:transition spd="fast">
    <p:circl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213871" y="-514350"/>
            <a:ext cx="18942262" cy="3854460"/>
            <a:chOff x="0" y="0"/>
            <a:chExt cx="4988909" cy="1015166"/>
          </a:xfrm>
        </p:grpSpPr>
        <p:sp>
          <p:nvSpPr>
            <p:cNvPr name="Freeform 3" id="3"/>
            <p:cNvSpPr/>
            <p:nvPr/>
          </p:nvSpPr>
          <p:spPr>
            <a:xfrm flipH="false" flipV="false" rot="0">
              <a:off x="0" y="0"/>
              <a:ext cx="4988909" cy="1015166"/>
            </a:xfrm>
            <a:custGeom>
              <a:avLst/>
              <a:gdLst/>
              <a:ahLst/>
              <a:cxnLst/>
              <a:rect r="r" b="b" t="t" l="l"/>
              <a:pathLst>
                <a:path h="1015166" w="4988909">
                  <a:moveTo>
                    <a:pt x="0" y="0"/>
                  </a:moveTo>
                  <a:lnTo>
                    <a:pt x="4988909" y="0"/>
                  </a:lnTo>
                  <a:lnTo>
                    <a:pt x="4988909" y="1015166"/>
                  </a:lnTo>
                  <a:lnTo>
                    <a:pt x="0" y="1015166"/>
                  </a:lnTo>
                  <a:close/>
                </a:path>
              </a:pathLst>
            </a:custGeom>
            <a:solidFill>
              <a:srgbClr val="3C7F72"/>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4142749" y="861308"/>
            <a:ext cx="3116551" cy="1562712"/>
          </a:xfrm>
          <a:custGeom>
            <a:avLst/>
            <a:gdLst/>
            <a:ahLst/>
            <a:cxnLst/>
            <a:rect r="r" b="b" t="t" l="l"/>
            <a:pathLst>
              <a:path h="1562712" w="3116551">
                <a:moveTo>
                  <a:pt x="0" y="0"/>
                </a:moveTo>
                <a:lnTo>
                  <a:pt x="3116551" y="0"/>
                </a:lnTo>
                <a:lnTo>
                  <a:pt x="3116551" y="1562713"/>
                </a:lnTo>
                <a:lnTo>
                  <a:pt x="0" y="1562713"/>
                </a:lnTo>
                <a:lnTo>
                  <a:pt x="0" y="0"/>
                </a:lnTo>
                <a:close/>
              </a:path>
            </a:pathLst>
          </a:custGeom>
          <a:blipFill>
            <a:blip r:embed="rId2"/>
            <a:stretch>
              <a:fillRect l="-262574" t="-333050" r="-247942" b="-378915"/>
            </a:stretch>
          </a:blipFill>
        </p:spPr>
      </p:sp>
      <p:sp>
        <p:nvSpPr>
          <p:cNvPr name="Freeform 6" id="6"/>
          <p:cNvSpPr/>
          <p:nvPr/>
        </p:nvSpPr>
        <p:spPr>
          <a:xfrm flipH="false" flipV="false" rot="0">
            <a:off x="6887556" y="0"/>
            <a:ext cx="5992377" cy="4839258"/>
          </a:xfrm>
          <a:custGeom>
            <a:avLst/>
            <a:gdLst/>
            <a:ahLst/>
            <a:cxnLst/>
            <a:rect r="r" b="b" t="t" l="l"/>
            <a:pathLst>
              <a:path h="4839258" w="5992377">
                <a:moveTo>
                  <a:pt x="0" y="0"/>
                </a:moveTo>
                <a:lnTo>
                  <a:pt x="5992377" y="0"/>
                </a:lnTo>
                <a:lnTo>
                  <a:pt x="5992377" y="4839258"/>
                </a:lnTo>
                <a:lnTo>
                  <a:pt x="0" y="4839258"/>
                </a:lnTo>
                <a:lnTo>
                  <a:pt x="0" y="0"/>
                </a:lnTo>
                <a:close/>
              </a:path>
            </a:pathLst>
          </a:custGeom>
          <a:blipFill>
            <a:blip r:embed="rId3"/>
            <a:stretch>
              <a:fillRect l="0" t="0" r="-12719" b="0"/>
            </a:stretch>
          </a:blipFill>
        </p:spPr>
      </p:sp>
      <p:sp>
        <p:nvSpPr>
          <p:cNvPr name="Freeform 7" id="7"/>
          <p:cNvSpPr/>
          <p:nvPr/>
        </p:nvSpPr>
        <p:spPr>
          <a:xfrm flipH="false" flipV="false" rot="0">
            <a:off x="183001" y="0"/>
            <a:ext cx="6324913" cy="4848042"/>
          </a:xfrm>
          <a:custGeom>
            <a:avLst/>
            <a:gdLst/>
            <a:ahLst/>
            <a:cxnLst/>
            <a:rect r="r" b="b" t="t" l="l"/>
            <a:pathLst>
              <a:path h="4848042" w="6324913">
                <a:moveTo>
                  <a:pt x="0" y="0"/>
                </a:moveTo>
                <a:lnTo>
                  <a:pt x="6324913" y="0"/>
                </a:lnTo>
                <a:lnTo>
                  <a:pt x="6324913" y="4848042"/>
                </a:lnTo>
                <a:lnTo>
                  <a:pt x="0" y="4848042"/>
                </a:lnTo>
                <a:lnTo>
                  <a:pt x="0" y="0"/>
                </a:lnTo>
                <a:close/>
              </a:path>
            </a:pathLst>
          </a:custGeom>
          <a:blipFill>
            <a:blip r:embed="rId4"/>
            <a:stretch>
              <a:fillRect l="0" t="0" r="-23401" b="0"/>
            </a:stretch>
          </a:blipFill>
        </p:spPr>
      </p:sp>
      <p:sp>
        <p:nvSpPr>
          <p:cNvPr name="Freeform 8" id="8"/>
          <p:cNvSpPr/>
          <p:nvPr/>
        </p:nvSpPr>
        <p:spPr>
          <a:xfrm flipH="false" flipV="false" rot="0">
            <a:off x="6887556" y="5381709"/>
            <a:ext cx="6564668" cy="4905291"/>
          </a:xfrm>
          <a:custGeom>
            <a:avLst/>
            <a:gdLst/>
            <a:ahLst/>
            <a:cxnLst/>
            <a:rect r="r" b="b" t="t" l="l"/>
            <a:pathLst>
              <a:path h="4905291" w="6564668">
                <a:moveTo>
                  <a:pt x="0" y="0"/>
                </a:moveTo>
                <a:lnTo>
                  <a:pt x="6564667" y="0"/>
                </a:lnTo>
                <a:lnTo>
                  <a:pt x="6564667" y="4905291"/>
                </a:lnTo>
                <a:lnTo>
                  <a:pt x="0" y="4905291"/>
                </a:lnTo>
                <a:lnTo>
                  <a:pt x="0" y="0"/>
                </a:lnTo>
                <a:close/>
              </a:path>
            </a:pathLst>
          </a:custGeom>
          <a:blipFill>
            <a:blip r:embed="rId5"/>
            <a:stretch>
              <a:fillRect l="0" t="0" r="-20868" b="-473"/>
            </a:stretch>
          </a:blipFill>
        </p:spPr>
      </p:sp>
      <p:sp>
        <p:nvSpPr>
          <p:cNvPr name="Freeform 9" id="9"/>
          <p:cNvSpPr/>
          <p:nvPr/>
        </p:nvSpPr>
        <p:spPr>
          <a:xfrm flipH="false" flipV="false" rot="0">
            <a:off x="183001" y="5381709"/>
            <a:ext cx="6324913" cy="4905291"/>
          </a:xfrm>
          <a:custGeom>
            <a:avLst/>
            <a:gdLst/>
            <a:ahLst/>
            <a:cxnLst/>
            <a:rect r="r" b="b" t="t" l="l"/>
            <a:pathLst>
              <a:path h="4905291" w="6324913">
                <a:moveTo>
                  <a:pt x="0" y="0"/>
                </a:moveTo>
                <a:lnTo>
                  <a:pt x="6324913" y="0"/>
                </a:lnTo>
                <a:lnTo>
                  <a:pt x="6324913" y="4905291"/>
                </a:lnTo>
                <a:lnTo>
                  <a:pt x="0" y="4905291"/>
                </a:lnTo>
                <a:lnTo>
                  <a:pt x="0" y="0"/>
                </a:lnTo>
                <a:close/>
              </a:path>
            </a:pathLst>
          </a:custGeom>
          <a:blipFill>
            <a:blip r:embed="rId6"/>
            <a:stretch>
              <a:fillRect l="0" t="0" r="-27231" b="0"/>
            </a:stretch>
          </a:blipFill>
        </p:spPr>
      </p:sp>
      <p:sp>
        <p:nvSpPr>
          <p:cNvPr name="Freeform 10" id="10"/>
          <p:cNvSpPr/>
          <p:nvPr/>
        </p:nvSpPr>
        <p:spPr>
          <a:xfrm flipH="false" flipV="false" rot="0">
            <a:off x="16888643" y="6653034"/>
            <a:ext cx="1196838" cy="3444138"/>
          </a:xfrm>
          <a:custGeom>
            <a:avLst/>
            <a:gdLst/>
            <a:ahLst/>
            <a:cxnLst/>
            <a:rect r="r" b="b" t="t" l="l"/>
            <a:pathLst>
              <a:path h="3444138" w="1196838">
                <a:moveTo>
                  <a:pt x="0" y="0"/>
                </a:moveTo>
                <a:lnTo>
                  <a:pt x="1196838" y="0"/>
                </a:lnTo>
                <a:lnTo>
                  <a:pt x="1196838" y="3444138"/>
                </a:lnTo>
                <a:lnTo>
                  <a:pt x="0" y="3444138"/>
                </a:lnTo>
                <a:lnTo>
                  <a:pt x="0" y="0"/>
                </a:lnTo>
                <a:close/>
              </a:path>
            </a:pathLst>
          </a:custGeom>
          <a:blipFill>
            <a:blip r:embed="rId7"/>
            <a:stretch>
              <a:fillRect l="0" t="0" r="0" b="0"/>
            </a:stretch>
          </a:blipFill>
        </p:spPr>
      </p:sp>
      <p:sp>
        <p:nvSpPr>
          <p:cNvPr name="TextBox 11" id="11"/>
          <p:cNvSpPr txBox="true"/>
          <p:nvPr/>
        </p:nvSpPr>
        <p:spPr>
          <a:xfrm rot="0">
            <a:off x="14086522" y="1166721"/>
            <a:ext cx="3172778" cy="1257300"/>
          </a:xfrm>
          <a:prstGeom prst="rect">
            <a:avLst/>
          </a:prstGeom>
        </p:spPr>
        <p:txBody>
          <a:bodyPr anchor="t" rtlCol="false" tIns="0" lIns="0" bIns="0" rIns="0">
            <a:spAutoFit/>
          </a:bodyPr>
          <a:lstStyle/>
          <a:p>
            <a:pPr algn="ctr" marL="0" indent="0" lvl="0">
              <a:lnSpc>
                <a:spcPts val="9960"/>
              </a:lnSpc>
              <a:spcBef>
                <a:spcPct val="0"/>
              </a:spcBef>
            </a:pPr>
            <a:r>
              <a:rPr lang="en-US" sz="8300">
                <a:solidFill>
                  <a:srgbClr val="3C7F72"/>
                </a:solidFill>
                <a:latin typeface="Roca One"/>
              </a:rPr>
              <a:t>USA</a:t>
            </a:r>
          </a:p>
        </p:txBody>
      </p:sp>
      <p:sp>
        <p:nvSpPr>
          <p:cNvPr name="TextBox 12" id="12"/>
          <p:cNvSpPr txBox="true"/>
          <p:nvPr/>
        </p:nvSpPr>
        <p:spPr>
          <a:xfrm rot="0">
            <a:off x="13654742" y="3575296"/>
            <a:ext cx="4633258" cy="2823503"/>
          </a:xfrm>
          <a:prstGeom prst="rect">
            <a:avLst/>
          </a:prstGeom>
        </p:spPr>
        <p:txBody>
          <a:bodyPr anchor="t" rtlCol="false" tIns="0" lIns="0" bIns="0" rIns="0">
            <a:spAutoFit/>
          </a:bodyPr>
          <a:lstStyle/>
          <a:p>
            <a:pPr>
              <a:lnSpc>
                <a:spcPts val="2504"/>
              </a:lnSpc>
            </a:pPr>
            <a:r>
              <a:rPr lang="en-US" sz="1926" u="sng">
                <a:solidFill>
                  <a:srgbClr val="000000"/>
                </a:solidFill>
                <a:latin typeface="Open Sauce Bold"/>
              </a:rPr>
              <a:t>NOTE:</a:t>
            </a:r>
            <a:r>
              <a:rPr lang="en-US" sz="1926">
                <a:solidFill>
                  <a:srgbClr val="000000"/>
                </a:solidFill>
                <a:latin typeface="Open Sauce Bold"/>
              </a:rPr>
              <a:t> </a:t>
            </a:r>
            <a:r>
              <a:rPr lang="en-US" sz="1926">
                <a:solidFill>
                  <a:srgbClr val="000000"/>
                </a:solidFill>
                <a:latin typeface="Open Sauce"/>
              </a:rPr>
              <a:t>USA Data is based on the average for all states in that year</a:t>
            </a:r>
          </a:p>
          <a:p>
            <a:pPr>
              <a:lnSpc>
                <a:spcPts val="2504"/>
              </a:lnSpc>
            </a:pPr>
          </a:p>
          <a:p>
            <a:pPr marL="416019" indent="-208010" lvl="1">
              <a:lnSpc>
                <a:spcPts val="2504"/>
              </a:lnSpc>
              <a:buFont typeface="Arial"/>
              <a:buChar char="•"/>
            </a:pPr>
            <a:r>
              <a:rPr lang="en-US" sz="1926">
                <a:solidFill>
                  <a:srgbClr val="000000"/>
                </a:solidFill>
                <a:latin typeface="Open Sauce"/>
              </a:rPr>
              <a:t>see a similar situation as in CA</a:t>
            </a:r>
          </a:p>
          <a:p>
            <a:pPr>
              <a:lnSpc>
                <a:spcPts val="2504"/>
              </a:lnSpc>
            </a:pPr>
          </a:p>
          <a:p>
            <a:pPr marL="416019" indent="-208010" lvl="1">
              <a:lnSpc>
                <a:spcPts val="2504"/>
              </a:lnSpc>
              <a:buFont typeface="Arial"/>
              <a:buChar char="•"/>
            </a:pPr>
            <a:r>
              <a:rPr lang="en-US" sz="1926">
                <a:solidFill>
                  <a:srgbClr val="000000"/>
                </a:solidFill>
                <a:latin typeface="Open Sauce"/>
              </a:rPr>
              <a:t> average population has negative correlation</a:t>
            </a:r>
          </a:p>
          <a:p>
            <a:pPr marL="416019" indent="-208010" lvl="1">
              <a:lnSpc>
                <a:spcPts val="2504"/>
              </a:lnSpc>
              <a:buFont typeface="Arial"/>
              <a:buChar char="•"/>
            </a:pPr>
            <a:r>
              <a:rPr lang="en-US" sz="1926">
                <a:solidFill>
                  <a:srgbClr val="000000"/>
                </a:solidFill>
                <a:latin typeface="Open Sauce"/>
              </a:rPr>
              <a:t>linear correlations are less strong </a:t>
            </a:r>
          </a:p>
          <a:p>
            <a:pPr>
              <a:lnSpc>
                <a:spcPts val="2504"/>
              </a:lnSpc>
            </a:pPr>
          </a:p>
        </p:txBody>
      </p:sp>
    </p:spTree>
  </p:cSld>
  <p:clrMapOvr>
    <a:masterClrMapping/>
  </p:clrMapOvr>
  <p:transition spd="fast">
    <p:circl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213871" y="-514350"/>
            <a:ext cx="18942262" cy="4413458"/>
            <a:chOff x="0" y="0"/>
            <a:chExt cx="4988909" cy="1162392"/>
          </a:xfrm>
        </p:grpSpPr>
        <p:sp>
          <p:nvSpPr>
            <p:cNvPr name="Freeform 3" id="3"/>
            <p:cNvSpPr/>
            <p:nvPr/>
          </p:nvSpPr>
          <p:spPr>
            <a:xfrm flipH="false" flipV="false" rot="0">
              <a:off x="0" y="0"/>
              <a:ext cx="4988909" cy="1162392"/>
            </a:xfrm>
            <a:custGeom>
              <a:avLst/>
              <a:gdLst/>
              <a:ahLst/>
              <a:cxnLst/>
              <a:rect r="r" b="b" t="t" l="l"/>
              <a:pathLst>
                <a:path h="1162392" w="4988909">
                  <a:moveTo>
                    <a:pt x="0" y="0"/>
                  </a:moveTo>
                  <a:lnTo>
                    <a:pt x="4988909" y="0"/>
                  </a:lnTo>
                  <a:lnTo>
                    <a:pt x="4988909" y="1162392"/>
                  </a:lnTo>
                  <a:lnTo>
                    <a:pt x="0" y="1162392"/>
                  </a:lnTo>
                  <a:close/>
                </a:path>
              </a:pathLst>
            </a:custGeom>
            <a:solidFill>
              <a:srgbClr val="3C7F72"/>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5400000">
            <a:off x="2415358" y="5860738"/>
            <a:ext cx="1964409" cy="6795124"/>
          </a:xfrm>
          <a:custGeom>
            <a:avLst/>
            <a:gdLst/>
            <a:ahLst/>
            <a:cxnLst/>
            <a:rect r="r" b="b" t="t" l="l"/>
            <a:pathLst>
              <a:path h="6795124" w="1964409">
                <a:moveTo>
                  <a:pt x="0" y="0"/>
                </a:moveTo>
                <a:lnTo>
                  <a:pt x="1964408" y="0"/>
                </a:lnTo>
                <a:lnTo>
                  <a:pt x="1964408" y="6795124"/>
                </a:lnTo>
                <a:lnTo>
                  <a:pt x="0" y="6795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6921"/>
            <a:ext cx="7033674" cy="5136579"/>
          </a:xfrm>
          <a:custGeom>
            <a:avLst/>
            <a:gdLst/>
            <a:ahLst/>
            <a:cxnLst/>
            <a:rect r="r" b="b" t="t" l="l"/>
            <a:pathLst>
              <a:path h="5136579" w="7033674">
                <a:moveTo>
                  <a:pt x="0" y="0"/>
                </a:moveTo>
                <a:lnTo>
                  <a:pt x="7033674" y="0"/>
                </a:lnTo>
                <a:lnTo>
                  <a:pt x="7033674" y="5136579"/>
                </a:lnTo>
                <a:lnTo>
                  <a:pt x="0" y="5136579"/>
                </a:lnTo>
                <a:lnTo>
                  <a:pt x="0" y="0"/>
                </a:lnTo>
                <a:close/>
              </a:path>
            </a:pathLst>
          </a:custGeom>
          <a:blipFill>
            <a:blip r:embed="rId4"/>
            <a:stretch>
              <a:fillRect l="0" t="0" r="0" b="0"/>
            </a:stretch>
          </a:blipFill>
        </p:spPr>
      </p:sp>
      <p:sp>
        <p:nvSpPr>
          <p:cNvPr name="Freeform 7" id="7"/>
          <p:cNvSpPr/>
          <p:nvPr/>
        </p:nvSpPr>
        <p:spPr>
          <a:xfrm flipH="false" flipV="false" rot="0">
            <a:off x="7237160" y="0"/>
            <a:ext cx="6986923" cy="4979652"/>
          </a:xfrm>
          <a:custGeom>
            <a:avLst/>
            <a:gdLst/>
            <a:ahLst/>
            <a:cxnLst/>
            <a:rect r="r" b="b" t="t" l="l"/>
            <a:pathLst>
              <a:path h="4979652" w="6986923">
                <a:moveTo>
                  <a:pt x="0" y="0"/>
                </a:moveTo>
                <a:lnTo>
                  <a:pt x="6986922" y="0"/>
                </a:lnTo>
                <a:lnTo>
                  <a:pt x="6986922" y="4979652"/>
                </a:lnTo>
                <a:lnTo>
                  <a:pt x="0" y="4979652"/>
                </a:lnTo>
                <a:lnTo>
                  <a:pt x="0" y="0"/>
                </a:lnTo>
                <a:close/>
              </a:path>
            </a:pathLst>
          </a:custGeom>
          <a:blipFill>
            <a:blip r:embed="rId5"/>
            <a:stretch>
              <a:fillRect l="0" t="-1232" r="0" b="-1232"/>
            </a:stretch>
          </a:blipFill>
        </p:spPr>
      </p:sp>
      <p:sp>
        <p:nvSpPr>
          <p:cNvPr name="TextBox 8" id="8"/>
          <p:cNvSpPr txBox="true"/>
          <p:nvPr/>
        </p:nvSpPr>
        <p:spPr>
          <a:xfrm rot="0">
            <a:off x="14606592" y="1038225"/>
            <a:ext cx="3967532" cy="1887842"/>
          </a:xfrm>
          <a:prstGeom prst="rect">
            <a:avLst/>
          </a:prstGeom>
        </p:spPr>
        <p:txBody>
          <a:bodyPr anchor="t" rtlCol="false" tIns="0" lIns="0" bIns="0" rIns="0">
            <a:spAutoFit/>
          </a:bodyPr>
          <a:lstStyle/>
          <a:p>
            <a:pPr marL="0" indent="0" lvl="0">
              <a:lnSpc>
                <a:spcPts val="14979"/>
              </a:lnSpc>
              <a:spcBef>
                <a:spcPct val="0"/>
              </a:spcBef>
            </a:pPr>
            <a:r>
              <a:rPr lang="en-US" sz="12483">
                <a:solidFill>
                  <a:srgbClr val="FFC30F"/>
                </a:solidFill>
                <a:latin typeface="Roca One Bold"/>
              </a:rPr>
              <a:t>USA</a:t>
            </a:r>
          </a:p>
        </p:txBody>
      </p:sp>
      <p:sp>
        <p:nvSpPr>
          <p:cNvPr name="Freeform 9" id="9"/>
          <p:cNvSpPr/>
          <p:nvPr/>
        </p:nvSpPr>
        <p:spPr>
          <a:xfrm flipH="false" flipV="false" rot="-5400000">
            <a:off x="9054673" y="5860738"/>
            <a:ext cx="1964409" cy="6795124"/>
          </a:xfrm>
          <a:custGeom>
            <a:avLst/>
            <a:gdLst/>
            <a:ahLst/>
            <a:cxnLst/>
            <a:rect r="r" b="b" t="t" l="l"/>
            <a:pathLst>
              <a:path h="6795124" w="1964409">
                <a:moveTo>
                  <a:pt x="0" y="0"/>
                </a:moveTo>
                <a:lnTo>
                  <a:pt x="1964409" y="0"/>
                </a:lnTo>
                <a:lnTo>
                  <a:pt x="1964409" y="6795124"/>
                </a:lnTo>
                <a:lnTo>
                  <a:pt x="0" y="6795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5184563"/>
            <a:ext cx="7033674" cy="5136579"/>
          </a:xfrm>
          <a:custGeom>
            <a:avLst/>
            <a:gdLst/>
            <a:ahLst/>
            <a:cxnLst/>
            <a:rect r="r" b="b" t="t" l="l"/>
            <a:pathLst>
              <a:path h="5136579" w="7033674">
                <a:moveTo>
                  <a:pt x="0" y="0"/>
                </a:moveTo>
                <a:lnTo>
                  <a:pt x="7033674" y="0"/>
                </a:lnTo>
                <a:lnTo>
                  <a:pt x="7033674" y="5136579"/>
                </a:lnTo>
                <a:lnTo>
                  <a:pt x="0" y="5136579"/>
                </a:lnTo>
                <a:lnTo>
                  <a:pt x="0" y="0"/>
                </a:lnTo>
                <a:close/>
              </a:path>
            </a:pathLst>
          </a:custGeom>
          <a:blipFill>
            <a:blip r:embed="rId6"/>
            <a:stretch>
              <a:fillRect l="0" t="0" r="0" b="0"/>
            </a:stretch>
          </a:blipFill>
        </p:spPr>
      </p:sp>
      <p:sp>
        <p:nvSpPr>
          <p:cNvPr name="Freeform 11" id="11"/>
          <p:cNvSpPr/>
          <p:nvPr/>
        </p:nvSpPr>
        <p:spPr>
          <a:xfrm flipH="false" flipV="false" rot="-5400000">
            <a:off x="15166079" y="5860738"/>
            <a:ext cx="1964409" cy="6795124"/>
          </a:xfrm>
          <a:custGeom>
            <a:avLst/>
            <a:gdLst/>
            <a:ahLst/>
            <a:cxnLst/>
            <a:rect r="r" b="b" t="t" l="l"/>
            <a:pathLst>
              <a:path h="6795124" w="1964409">
                <a:moveTo>
                  <a:pt x="0" y="0"/>
                </a:moveTo>
                <a:lnTo>
                  <a:pt x="1964408" y="0"/>
                </a:lnTo>
                <a:lnTo>
                  <a:pt x="1964408" y="6795124"/>
                </a:lnTo>
                <a:lnTo>
                  <a:pt x="0" y="6795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237160" y="5218705"/>
            <a:ext cx="6986923" cy="5102437"/>
          </a:xfrm>
          <a:custGeom>
            <a:avLst/>
            <a:gdLst/>
            <a:ahLst/>
            <a:cxnLst/>
            <a:rect r="r" b="b" t="t" l="l"/>
            <a:pathLst>
              <a:path h="5102437" w="6986923">
                <a:moveTo>
                  <a:pt x="0" y="0"/>
                </a:moveTo>
                <a:lnTo>
                  <a:pt x="6986922" y="0"/>
                </a:lnTo>
                <a:lnTo>
                  <a:pt x="6986922" y="5102437"/>
                </a:lnTo>
                <a:lnTo>
                  <a:pt x="0" y="5102437"/>
                </a:lnTo>
                <a:lnTo>
                  <a:pt x="0" y="0"/>
                </a:lnTo>
                <a:close/>
              </a:path>
            </a:pathLst>
          </a:custGeom>
          <a:blipFill>
            <a:blip r:embed="rId7"/>
            <a:stretch>
              <a:fillRect l="0" t="0" r="0" b="0"/>
            </a:stretch>
          </a:blipFill>
        </p:spPr>
      </p:sp>
      <p:sp>
        <p:nvSpPr>
          <p:cNvPr name="TextBox 13" id="13"/>
          <p:cNvSpPr txBox="true"/>
          <p:nvPr/>
        </p:nvSpPr>
        <p:spPr>
          <a:xfrm rot="0">
            <a:off x="14424107" y="4193711"/>
            <a:ext cx="3585750" cy="1251878"/>
          </a:xfrm>
          <a:prstGeom prst="rect">
            <a:avLst/>
          </a:prstGeom>
        </p:spPr>
        <p:txBody>
          <a:bodyPr anchor="t" rtlCol="false" tIns="0" lIns="0" bIns="0" rIns="0">
            <a:spAutoFit/>
          </a:bodyPr>
          <a:lstStyle/>
          <a:p>
            <a:pPr marL="416019" indent="-208010" lvl="1">
              <a:lnSpc>
                <a:spcPts val="2504"/>
              </a:lnSpc>
              <a:buFont typeface="Arial"/>
              <a:buChar char="•"/>
            </a:pPr>
            <a:r>
              <a:rPr lang="en-US" sz="1926">
                <a:solidFill>
                  <a:srgbClr val="000000"/>
                </a:solidFill>
                <a:latin typeface="Open Sauce"/>
              </a:rPr>
              <a:t>cluster of points seperated from the rest</a:t>
            </a:r>
          </a:p>
          <a:p>
            <a:pPr marL="416019" indent="-208010" lvl="1">
              <a:lnSpc>
                <a:spcPts val="2504"/>
              </a:lnSpc>
              <a:buFont typeface="Arial"/>
              <a:buChar char="•"/>
            </a:pPr>
            <a:r>
              <a:rPr lang="en-US" sz="1926">
                <a:solidFill>
                  <a:srgbClr val="000000"/>
                </a:solidFill>
                <a:latin typeface="Open Sauce"/>
              </a:rPr>
              <a:t>Puerto Rico </a:t>
            </a:r>
          </a:p>
          <a:p>
            <a:pPr>
              <a:lnSpc>
                <a:spcPts val="2504"/>
              </a:lnSpc>
            </a:pPr>
          </a:p>
        </p:txBody>
      </p:sp>
    </p:spTree>
  </p:cSld>
  <p:clrMapOvr>
    <a:masterClrMapping/>
  </p:clrMapOvr>
  <p:transition spd="fast">
    <p:circl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552628" y="-259189"/>
            <a:ext cx="19216397" cy="2811143"/>
          </a:xfrm>
          <a:custGeom>
            <a:avLst/>
            <a:gdLst/>
            <a:ahLst/>
            <a:cxnLst/>
            <a:rect r="r" b="b" t="t" l="l"/>
            <a:pathLst>
              <a:path h="2811143" w="19216397">
                <a:moveTo>
                  <a:pt x="0" y="0"/>
                </a:moveTo>
                <a:lnTo>
                  <a:pt x="19216397" y="0"/>
                </a:lnTo>
                <a:lnTo>
                  <a:pt x="19216397" y="2811143"/>
                </a:lnTo>
                <a:lnTo>
                  <a:pt x="0" y="2811143"/>
                </a:lnTo>
                <a:lnTo>
                  <a:pt x="0" y="0"/>
                </a:lnTo>
                <a:close/>
              </a:path>
            </a:pathLst>
          </a:custGeom>
          <a:blipFill>
            <a:blip r:embed="rId2"/>
            <a:stretch>
              <a:fillRect l="0" t="-24257" r="0" b="-331604"/>
            </a:stretch>
          </a:blipFill>
        </p:spPr>
      </p:sp>
      <p:sp>
        <p:nvSpPr>
          <p:cNvPr name="AutoShape 3" id="3"/>
          <p:cNvSpPr/>
          <p:nvPr/>
        </p:nvSpPr>
        <p:spPr>
          <a:xfrm rot="-5400000">
            <a:off x="1792016" y="5146282"/>
            <a:ext cx="10257527" cy="0"/>
          </a:xfrm>
          <a:prstGeom prst="line">
            <a:avLst/>
          </a:prstGeom>
          <a:ln cap="rnd" w="9525">
            <a:solidFill>
              <a:srgbClr val="000000">
                <a:alpha val="29804"/>
              </a:srgbClr>
            </a:solidFill>
            <a:prstDash val="solid"/>
            <a:headEnd type="none" len="sm" w="sm"/>
            <a:tailEnd type="none" len="sm" w="sm"/>
          </a:ln>
        </p:spPr>
      </p:sp>
      <p:sp>
        <p:nvSpPr>
          <p:cNvPr name="Freeform 4" id="4"/>
          <p:cNvSpPr/>
          <p:nvPr/>
        </p:nvSpPr>
        <p:spPr>
          <a:xfrm flipH="false" flipV="false" rot="0">
            <a:off x="7460038" y="5172100"/>
            <a:ext cx="6221284" cy="5114900"/>
          </a:xfrm>
          <a:custGeom>
            <a:avLst/>
            <a:gdLst/>
            <a:ahLst/>
            <a:cxnLst/>
            <a:rect r="r" b="b" t="t" l="l"/>
            <a:pathLst>
              <a:path h="5114900" w="6221284">
                <a:moveTo>
                  <a:pt x="0" y="0"/>
                </a:moveTo>
                <a:lnTo>
                  <a:pt x="6221285" y="0"/>
                </a:lnTo>
                <a:lnTo>
                  <a:pt x="6221285" y="5114900"/>
                </a:lnTo>
                <a:lnTo>
                  <a:pt x="0" y="5114900"/>
                </a:lnTo>
                <a:lnTo>
                  <a:pt x="0" y="0"/>
                </a:lnTo>
                <a:close/>
              </a:path>
            </a:pathLst>
          </a:custGeom>
          <a:blipFill>
            <a:blip r:embed="rId3"/>
            <a:stretch>
              <a:fillRect l="0" t="0" r="-16042" b="0"/>
            </a:stretch>
          </a:blipFill>
        </p:spPr>
      </p:sp>
      <p:sp>
        <p:nvSpPr>
          <p:cNvPr name="Freeform 5" id="5"/>
          <p:cNvSpPr/>
          <p:nvPr/>
        </p:nvSpPr>
        <p:spPr>
          <a:xfrm flipH="false" flipV="false" rot="0">
            <a:off x="7460038" y="22282"/>
            <a:ext cx="6093240" cy="5077760"/>
          </a:xfrm>
          <a:custGeom>
            <a:avLst/>
            <a:gdLst/>
            <a:ahLst/>
            <a:cxnLst/>
            <a:rect r="r" b="b" t="t" l="l"/>
            <a:pathLst>
              <a:path h="5077760" w="6093240">
                <a:moveTo>
                  <a:pt x="0" y="0"/>
                </a:moveTo>
                <a:lnTo>
                  <a:pt x="6093240" y="0"/>
                </a:lnTo>
                <a:lnTo>
                  <a:pt x="6093240" y="5077760"/>
                </a:lnTo>
                <a:lnTo>
                  <a:pt x="0" y="5077760"/>
                </a:lnTo>
                <a:lnTo>
                  <a:pt x="0" y="0"/>
                </a:lnTo>
                <a:close/>
              </a:path>
            </a:pathLst>
          </a:custGeom>
          <a:blipFill>
            <a:blip r:embed="rId4"/>
            <a:stretch>
              <a:fillRect l="0" t="0" r="-17620" b="0"/>
            </a:stretch>
          </a:blipFill>
        </p:spPr>
      </p:sp>
      <p:sp>
        <p:nvSpPr>
          <p:cNvPr name="Freeform 6" id="6"/>
          <p:cNvSpPr/>
          <p:nvPr/>
        </p:nvSpPr>
        <p:spPr>
          <a:xfrm flipH="false" flipV="false" rot="0">
            <a:off x="177977" y="0"/>
            <a:ext cx="6204639" cy="5172100"/>
          </a:xfrm>
          <a:custGeom>
            <a:avLst/>
            <a:gdLst/>
            <a:ahLst/>
            <a:cxnLst/>
            <a:rect r="r" b="b" t="t" l="l"/>
            <a:pathLst>
              <a:path h="5172100" w="6204639">
                <a:moveTo>
                  <a:pt x="0" y="0"/>
                </a:moveTo>
                <a:lnTo>
                  <a:pt x="6204639" y="0"/>
                </a:lnTo>
                <a:lnTo>
                  <a:pt x="6204639" y="5172100"/>
                </a:lnTo>
                <a:lnTo>
                  <a:pt x="0" y="5172100"/>
                </a:lnTo>
                <a:lnTo>
                  <a:pt x="0" y="0"/>
                </a:lnTo>
                <a:close/>
              </a:path>
            </a:pathLst>
          </a:custGeom>
          <a:blipFill>
            <a:blip r:embed="rId5"/>
            <a:stretch>
              <a:fillRect l="0" t="0" r="-17654" b="0"/>
            </a:stretch>
          </a:blipFill>
        </p:spPr>
      </p:sp>
      <p:sp>
        <p:nvSpPr>
          <p:cNvPr name="Freeform 7" id="7"/>
          <p:cNvSpPr/>
          <p:nvPr/>
        </p:nvSpPr>
        <p:spPr>
          <a:xfrm flipH="false" flipV="false" rot="0">
            <a:off x="177977" y="5229873"/>
            <a:ext cx="6145593" cy="5049935"/>
          </a:xfrm>
          <a:custGeom>
            <a:avLst/>
            <a:gdLst/>
            <a:ahLst/>
            <a:cxnLst/>
            <a:rect r="r" b="b" t="t" l="l"/>
            <a:pathLst>
              <a:path h="5049935" w="6145593">
                <a:moveTo>
                  <a:pt x="0" y="0"/>
                </a:moveTo>
                <a:lnTo>
                  <a:pt x="6145593" y="0"/>
                </a:lnTo>
                <a:lnTo>
                  <a:pt x="6145593" y="5049935"/>
                </a:lnTo>
                <a:lnTo>
                  <a:pt x="0" y="5049935"/>
                </a:lnTo>
                <a:lnTo>
                  <a:pt x="0" y="0"/>
                </a:lnTo>
                <a:close/>
              </a:path>
            </a:pathLst>
          </a:custGeom>
          <a:blipFill>
            <a:blip r:embed="rId6"/>
            <a:stretch>
              <a:fillRect l="0" t="0" r="-15979" b="0"/>
            </a:stretch>
          </a:blipFill>
        </p:spPr>
      </p:sp>
      <p:sp>
        <p:nvSpPr>
          <p:cNvPr name="TextBox 8" id="8"/>
          <p:cNvSpPr txBox="true"/>
          <p:nvPr/>
        </p:nvSpPr>
        <p:spPr>
          <a:xfrm rot="0">
            <a:off x="14741234" y="941255"/>
            <a:ext cx="2651434" cy="1189100"/>
          </a:xfrm>
          <a:prstGeom prst="rect">
            <a:avLst/>
          </a:prstGeom>
        </p:spPr>
        <p:txBody>
          <a:bodyPr anchor="t" rtlCol="false" tIns="0" lIns="0" bIns="0" rIns="0">
            <a:spAutoFit/>
          </a:bodyPr>
          <a:lstStyle/>
          <a:p>
            <a:pPr algn="just" marL="0" indent="0" lvl="0">
              <a:lnSpc>
                <a:spcPts val="8741"/>
              </a:lnSpc>
            </a:pPr>
            <a:r>
              <a:rPr lang="en-US" sz="9399">
                <a:solidFill>
                  <a:srgbClr val="BF372A"/>
                </a:solidFill>
                <a:latin typeface="Roca One Bold"/>
              </a:rPr>
              <a:t>USA</a:t>
            </a:r>
          </a:p>
        </p:txBody>
      </p:sp>
      <p:sp>
        <p:nvSpPr>
          <p:cNvPr name="TextBox 9" id="9"/>
          <p:cNvSpPr txBox="true"/>
          <p:nvPr/>
        </p:nvSpPr>
        <p:spPr>
          <a:xfrm rot="0">
            <a:off x="14420240" y="2926957"/>
            <a:ext cx="3293422" cy="2509178"/>
          </a:xfrm>
          <a:prstGeom prst="rect">
            <a:avLst/>
          </a:prstGeom>
        </p:spPr>
        <p:txBody>
          <a:bodyPr anchor="t" rtlCol="false" tIns="0" lIns="0" bIns="0" rIns="0">
            <a:spAutoFit/>
          </a:bodyPr>
          <a:lstStyle/>
          <a:p>
            <a:pPr marL="416019" indent="-208010" lvl="1">
              <a:lnSpc>
                <a:spcPts val="2504"/>
              </a:lnSpc>
              <a:buFont typeface="Arial"/>
              <a:buChar char="•"/>
            </a:pPr>
            <a:r>
              <a:rPr lang="en-US" sz="1926">
                <a:solidFill>
                  <a:srgbClr val="000000"/>
                </a:solidFill>
                <a:latin typeface="Open Sauce"/>
              </a:rPr>
              <a:t>removed Puerto Rico</a:t>
            </a:r>
          </a:p>
          <a:p>
            <a:pPr>
              <a:lnSpc>
                <a:spcPts val="2504"/>
              </a:lnSpc>
            </a:pPr>
          </a:p>
          <a:p>
            <a:pPr marL="416019" indent="-208010" lvl="1">
              <a:lnSpc>
                <a:spcPts val="2504"/>
              </a:lnSpc>
              <a:buFont typeface="Arial"/>
              <a:buChar char="•"/>
            </a:pPr>
            <a:r>
              <a:rPr lang="en-US" sz="1926">
                <a:solidFill>
                  <a:srgbClr val="000000"/>
                </a:solidFill>
                <a:latin typeface="Open Sauce"/>
              </a:rPr>
              <a:t>correlations less strong</a:t>
            </a:r>
          </a:p>
          <a:p>
            <a:pPr marL="416019" indent="-208010" lvl="1">
              <a:lnSpc>
                <a:spcPts val="2504"/>
              </a:lnSpc>
              <a:buFont typeface="Arial"/>
              <a:buChar char="•"/>
            </a:pPr>
            <a:r>
              <a:rPr lang="en-US" sz="1926">
                <a:solidFill>
                  <a:srgbClr val="000000"/>
                </a:solidFill>
                <a:latin typeface="Open Sauce"/>
              </a:rPr>
              <a:t>median household income and population employed have negative correlation </a:t>
            </a:r>
          </a:p>
          <a:p>
            <a:pPr>
              <a:lnSpc>
                <a:spcPts val="2504"/>
              </a:lnSpc>
            </a:pPr>
          </a:p>
        </p:txBody>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34A24"/>
        </a:solidFill>
      </p:bgPr>
    </p:bg>
    <p:spTree>
      <p:nvGrpSpPr>
        <p:cNvPr id="1" name=""/>
        <p:cNvGrpSpPr/>
        <p:nvPr/>
      </p:nvGrpSpPr>
      <p:grpSpPr>
        <a:xfrm>
          <a:off x="0" y="0"/>
          <a:ext cx="0" cy="0"/>
          <a:chOff x="0" y="0"/>
          <a:chExt cx="0" cy="0"/>
        </a:xfrm>
      </p:grpSpPr>
      <p:grpSp>
        <p:nvGrpSpPr>
          <p:cNvPr name="Group 2" id="2"/>
          <p:cNvGrpSpPr/>
          <p:nvPr/>
        </p:nvGrpSpPr>
        <p:grpSpPr>
          <a:xfrm rot="0">
            <a:off x="6427461" y="0"/>
            <a:ext cx="11860539" cy="11331378"/>
            <a:chOff x="0" y="0"/>
            <a:chExt cx="3123763" cy="2984396"/>
          </a:xfrm>
        </p:grpSpPr>
        <p:sp>
          <p:nvSpPr>
            <p:cNvPr name="Freeform 3" id="3"/>
            <p:cNvSpPr/>
            <p:nvPr/>
          </p:nvSpPr>
          <p:spPr>
            <a:xfrm flipH="false" flipV="false" rot="0">
              <a:off x="0" y="0"/>
              <a:ext cx="3123763" cy="2984396"/>
            </a:xfrm>
            <a:custGeom>
              <a:avLst/>
              <a:gdLst/>
              <a:ahLst/>
              <a:cxnLst/>
              <a:rect r="r" b="b" t="t" l="l"/>
              <a:pathLst>
                <a:path h="2984396" w="3123763">
                  <a:moveTo>
                    <a:pt x="0" y="0"/>
                  </a:moveTo>
                  <a:lnTo>
                    <a:pt x="3123763" y="0"/>
                  </a:lnTo>
                  <a:lnTo>
                    <a:pt x="3123763" y="2984396"/>
                  </a:lnTo>
                  <a:lnTo>
                    <a:pt x="0" y="2984396"/>
                  </a:lnTo>
                  <a:close/>
                </a:path>
              </a:pathLst>
            </a:custGeom>
            <a:solidFill>
              <a:srgbClr val="FFFBED"/>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grpSp>
        <p:nvGrpSpPr>
          <p:cNvPr name="Group 5" id="5"/>
          <p:cNvGrpSpPr/>
          <p:nvPr/>
        </p:nvGrpSpPr>
        <p:grpSpPr>
          <a:xfrm rot="0">
            <a:off x="-1396" y="180121"/>
            <a:ext cx="2060192" cy="206019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9343091" y="180121"/>
            <a:ext cx="8772345" cy="7328452"/>
          </a:xfrm>
          <a:custGeom>
            <a:avLst/>
            <a:gdLst/>
            <a:ahLst/>
            <a:cxnLst/>
            <a:rect r="r" b="b" t="t" l="l"/>
            <a:pathLst>
              <a:path h="7328452" w="8772345">
                <a:moveTo>
                  <a:pt x="0" y="0"/>
                </a:moveTo>
                <a:lnTo>
                  <a:pt x="8772345" y="0"/>
                </a:lnTo>
                <a:lnTo>
                  <a:pt x="8772345" y="7328452"/>
                </a:lnTo>
                <a:lnTo>
                  <a:pt x="0" y="7328452"/>
                </a:lnTo>
                <a:lnTo>
                  <a:pt x="0" y="0"/>
                </a:lnTo>
                <a:close/>
              </a:path>
            </a:pathLst>
          </a:custGeom>
          <a:blipFill>
            <a:blip r:embed="rId2"/>
            <a:stretch>
              <a:fillRect l="0" t="0" r="-17911" b="0"/>
            </a:stretch>
          </a:blipFill>
        </p:spPr>
      </p:sp>
      <p:sp>
        <p:nvSpPr>
          <p:cNvPr name="Freeform 9" id="9"/>
          <p:cNvSpPr/>
          <p:nvPr/>
        </p:nvSpPr>
        <p:spPr>
          <a:xfrm flipH="false" flipV="false" rot="0">
            <a:off x="396011" y="3980383"/>
            <a:ext cx="7860079" cy="5916012"/>
          </a:xfrm>
          <a:custGeom>
            <a:avLst/>
            <a:gdLst/>
            <a:ahLst/>
            <a:cxnLst/>
            <a:rect r="r" b="b" t="t" l="l"/>
            <a:pathLst>
              <a:path h="5916012" w="7860079">
                <a:moveTo>
                  <a:pt x="0" y="0"/>
                </a:moveTo>
                <a:lnTo>
                  <a:pt x="7860079" y="0"/>
                </a:lnTo>
                <a:lnTo>
                  <a:pt x="7860079" y="5916012"/>
                </a:lnTo>
                <a:lnTo>
                  <a:pt x="0" y="5916012"/>
                </a:lnTo>
                <a:lnTo>
                  <a:pt x="0" y="0"/>
                </a:lnTo>
                <a:close/>
              </a:path>
            </a:pathLst>
          </a:custGeom>
          <a:blipFill>
            <a:blip r:embed="rId3"/>
            <a:stretch>
              <a:fillRect l="0" t="0" r="-21174" b="0"/>
            </a:stretch>
          </a:blipFill>
        </p:spPr>
      </p:sp>
      <p:sp>
        <p:nvSpPr>
          <p:cNvPr name="TextBox 10" id="10"/>
          <p:cNvSpPr txBox="true"/>
          <p:nvPr/>
        </p:nvSpPr>
        <p:spPr>
          <a:xfrm rot="0">
            <a:off x="1028700" y="668261"/>
            <a:ext cx="5320496" cy="3144104"/>
          </a:xfrm>
          <a:prstGeom prst="rect">
            <a:avLst/>
          </a:prstGeom>
        </p:spPr>
        <p:txBody>
          <a:bodyPr anchor="t" rtlCol="false" tIns="0" lIns="0" bIns="0" rIns="0">
            <a:spAutoFit/>
          </a:bodyPr>
          <a:lstStyle/>
          <a:p>
            <a:pPr algn="just">
              <a:lnSpc>
                <a:spcPts val="12411"/>
              </a:lnSpc>
            </a:pPr>
            <a:r>
              <a:rPr lang="en-US" sz="10342">
                <a:solidFill>
                  <a:srgbClr val="3C7F72"/>
                </a:solidFill>
                <a:latin typeface="Roca One Ultra-Bold"/>
              </a:rPr>
              <a:t>Deeper </a:t>
            </a:r>
          </a:p>
          <a:p>
            <a:pPr algn="just" marL="0" indent="0" lvl="0">
              <a:lnSpc>
                <a:spcPts val="12411"/>
              </a:lnSpc>
              <a:spcBef>
                <a:spcPct val="0"/>
              </a:spcBef>
            </a:pPr>
            <a:r>
              <a:rPr lang="en-US" sz="10342">
                <a:solidFill>
                  <a:srgbClr val="3C7F72"/>
                </a:solidFill>
                <a:latin typeface="Roca One Ultra-Bold"/>
              </a:rPr>
              <a:t>Look</a:t>
            </a:r>
          </a:p>
        </p:txBody>
      </p:sp>
      <p:sp>
        <p:nvSpPr>
          <p:cNvPr name="Freeform 11" id="11"/>
          <p:cNvSpPr/>
          <p:nvPr/>
        </p:nvSpPr>
        <p:spPr>
          <a:xfrm flipH="false" flipV="false" rot="0">
            <a:off x="13149811" y="7896632"/>
            <a:ext cx="1158904" cy="1158904"/>
          </a:xfrm>
          <a:custGeom>
            <a:avLst/>
            <a:gdLst/>
            <a:ahLst/>
            <a:cxnLst/>
            <a:rect r="r" b="b" t="t" l="l"/>
            <a:pathLst>
              <a:path h="1158904" w="1158904">
                <a:moveTo>
                  <a:pt x="0" y="0"/>
                </a:moveTo>
                <a:lnTo>
                  <a:pt x="1158904" y="0"/>
                </a:lnTo>
                <a:lnTo>
                  <a:pt x="1158904" y="1158904"/>
                </a:lnTo>
                <a:lnTo>
                  <a:pt x="0" y="115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308715" y="7896632"/>
            <a:ext cx="1119952" cy="1119952"/>
          </a:xfrm>
          <a:custGeom>
            <a:avLst/>
            <a:gdLst/>
            <a:ahLst/>
            <a:cxnLst/>
            <a:rect r="r" b="b" t="t" l="l"/>
            <a:pathLst>
              <a:path h="1119952" w="1119952">
                <a:moveTo>
                  <a:pt x="0" y="0"/>
                </a:moveTo>
                <a:lnTo>
                  <a:pt x="1119952" y="0"/>
                </a:lnTo>
                <a:lnTo>
                  <a:pt x="1119952" y="1119952"/>
                </a:lnTo>
                <a:lnTo>
                  <a:pt x="0" y="11199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428667" y="7891185"/>
            <a:ext cx="1125399" cy="1125399"/>
          </a:xfrm>
          <a:custGeom>
            <a:avLst/>
            <a:gdLst/>
            <a:ahLst/>
            <a:cxnLst/>
            <a:rect r="r" b="b" t="t" l="l"/>
            <a:pathLst>
              <a:path h="1125399" w="1125399">
                <a:moveTo>
                  <a:pt x="0" y="0"/>
                </a:moveTo>
                <a:lnTo>
                  <a:pt x="1125399" y="0"/>
                </a:lnTo>
                <a:lnTo>
                  <a:pt x="1125399" y="1125399"/>
                </a:lnTo>
                <a:lnTo>
                  <a:pt x="0" y="112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554066" y="7891185"/>
            <a:ext cx="1075279" cy="1075279"/>
          </a:xfrm>
          <a:custGeom>
            <a:avLst/>
            <a:gdLst/>
            <a:ahLst/>
            <a:cxnLst/>
            <a:rect r="r" b="b" t="t" l="l"/>
            <a:pathLst>
              <a:path h="1075279" w="1075279">
                <a:moveTo>
                  <a:pt x="0" y="0"/>
                </a:moveTo>
                <a:lnTo>
                  <a:pt x="1075279" y="0"/>
                </a:lnTo>
                <a:lnTo>
                  <a:pt x="1075279" y="1075279"/>
                </a:lnTo>
                <a:lnTo>
                  <a:pt x="0" y="1075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0866957" y="7896632"/>
            <a:ext cx="1158904" cy="1158904"/>
          </a:xfrm>
          <a:custGeom>
            <a:avLst/>
            <a:gdLst/>
            <a:ahLst/>
            <a:cxnLst/>
            <a:rect r="r" b="b" t="t" l="l"/>
            <a:pathLst>
              <a:path h="1158904" w="1158904">
                <a:moveTo>
                  <a:pt x="0" y="0"/>
                </a:moveTo>
                <a:lnTo>
                  <a:pt x="1158904" y="0"/>
                </a:lnTo>
                <a:lnTo>
                  <a:pt x="1158904" y="1158904"/>
                </a:lnTo>
                <a:lnTo>
                  <a:pt x="0" y="115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1990907" y="7874432"/>
            <a:ext cx="1158904" cy="1158904"/>
          </a:xfrm>
          <a:custGeom>
            <a:avLst/>
            <a:gdLst/>
            <a:ahLst/>
            <a:cxnLst/>
            <a:rect r="r" b="b" t="t" l="l"/>
            <a:pathLst>
              <a:path h="1158904" w="1158904">
                <a:moveTo>
                  <a:pt x="0" y="0"/>
                </a:moveTo>
                <a:lnTo>
                  <a:pt x="1158904" y="0"/>
                </a:lnTo>
                <a:lnTo>
                  <a:pt x="1158904" y="1158904"/>
                </a:lnTo>
                <a:lnTo>
                  <a:pt x="0" y="115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34A24"/>
        </a:solidFill>
      </p:bgPr>
    </p:bg>
    <p:spTree>
      <p:nvGrpSpPr>
        <p:cNvPr id="1" name=""/>
        <p:cNvGrpSpPr/>
        <p:nvPr/>
      </p:nvGrpSpPr>
      <p:grpSpPr>
        <a:xfrm>
          <a:off x="0" y="0"/>
          <a:ext cx="0" cy="0"/>
          <a:chOff x="0" y="0"/>
          <a:chExt cx="0" cy="0"/>
        </a:xfrm>
      </p:grpSpPr>
      <p:grpSp>
        <p:nvGrpSpPr>
          <p:cNvPr name="Group 2" id="2"/>
          <p:cNvGrpSpPr/>
          <p:nvPr/>
        </p:nvGrpSpPr>
        <p:grpSpPr>
          <a:xfrm rot="0">
            <a:off x="6941080" y="-206158"/>
            <a:ext cx="11704731" cy="11331378"/>
            <a:chOff x="0" y="0"/>
            <a:chExt cx="3082727" cy="2984396"/>
          </a:xfrm>
        </p:grpSpPr>
        <p:sp>
          <p:nvSpPr>
            <p:cNvPr name="Freeform 3" id="3"/>
            <p:cNvSpPr/>
            <p:nvPr/>
          </p:nvSpPr>
          <p:spPr>
            <a:xfrm flipH="false" flipV="false" rot="0">
              <a:off x="0" y="0"/>
              <a:ext cx="3082727" cy="2984396"/>
            </a:xfrm>
            <a:custGeom>
              <a:avLst/>
              <a:gdLst/>
              <a:ahLst/>
              <a:cxnLst/>
              <a:rect r="r" b="b" t="t" l="l"/>
              <a:pathLst>
                <a:path h="2984396" w="3082727">
                  <a:moveTo>
                    <a:pt x="0" y="0"/>
                  </a:moveTo>
                  <a:lnTo>
                    <a:pt x="3082727" y="0"/>
                  </a:lnTo>
                  <a:lnTo>
                    <a:pt x="3082727" y="2984396"/>
                  </a:lnTo>
                  <a:lnTo>
                    <a:pt x="0" y="2984396"/>
                  </a:lnTo>
                  <a:close/>
                </a:path>
              </a:pathLst>
            </a:custGeom>
            <a:solidFill>
              <a:srgbClr val="FFFBED"/>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3600"/>
                </a:lnSpc>
              </a:pPr>
            </a:p>
          </p:txBody>
        </p:sp>
      </p:grpSp>
      <p:grpSp>
        <p:nvGrpSpPr>
          <p:cNvPr name="Group 5" id="5"/>
          <p:cNvGrpSpPr/>
          <p:nvPr/>
        </p:nvGrpSpPr>
        <p:grpSpPr>
          <a:xfrm rot="0">
            <a:off x="-1396" y="136332"/>
            <a:ext cx="2060192" cy="206019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9278658" y="136332"/>
            <a:ext cx="8781341" cy="7261738"/>
          </a:xfrm>
          <a:custGeom>
            <a:avLst/>
            <a:gdLst/>
            <a:ahLst/>
            <a:cxnLst/>
            <a:rect r="r" b="b" t="t" l="l"/>
            <a:pathLst>
              <a:path h="7261738" w="8781341">
                <a:moveTo>
                  <a:pt x="0" y="0"/>
                </a:moveTo>
                <a:lnTo>
                  <a:pt x="8781342" y="0"/>
                </a:lnTo>
                <a:lnTo>
                  <a:pt x="8781342" y="7261738"/>
                </a:lnTo>
                <a:lnTo>
                  <a:pt x="0" y="7261738"/>
                </a:lnTo>
                <a:lnTo>
                  <a:pt x="0" y="0"/>
                </a:lnTo>
                <a:close/>
              </a:path>
            </a:pathLst>
          </a:custGeom>
          <a:blipFill>
            <a:blip r:embed="rId2"/>
            <a:stretch>
              <a:fillRect l="0" t="0" r="-16718" b="0"/>
            </a:stretch>
          </a:blipFill>
        </p:spPr>
      </p:sp>
      <p:sp>
        <p:nvSpPr>
          <p:cNvPr name="Freeform 9" id="9"/>
          <p:cNvSpPr/>
          <p:nvPr/>
        </p:nvSpPr>
        <p:spPr>
          <a:xfrm flipH="false" flipV="false" rot="0">
            <a:off x="295681" y="3889795"/>
            <a:ext cx="7411190" cy="6059383"/>
          </a:xfrm>
          <a:custGeom>
            <a:avLst/>
            <a:gdLst/>
            <a:ahLst/>
            <a:cxnLst/>
            <a:rect r="r" b="b" t="t" l="l"/>
            <a:pathLst>
              <a:path h="6059383" w="7411190">
                <a:moveTo>
                  <a:pt x="0" y="0"/>
                </a:moveTo>
                <a:lnTo>
                  <a:pt x="7411191" y="0"/>
                </a:lnTo>
                <a:lnTo>
                  <a:pt x="7411191" y="6059383"/>
                </a:lnTo>
                <a:lnTo>
                  <a:pt x="0" y="6059383"/>
                </a:lnTo>
                <a:lnTo>
                  <a:pt x="0" y="0"/>
                </a:lnTo>
                <a:close/>
              </a:path>
            </a:pathLst>
          </a:custGeom>
          <a:blipFill>
            <a:blip r:embed="rId3"/>
            <a:stretch>
              <a:fillRect l="0" t="0" r="-11149" b="0"/>
            </a:stretch>
          </a:blipFill>
        </p:spPr>
      </p:sp>
      <p:sp>
        <p:nvSpPr>
          <p:cNvPr name="TextBox 10" id="10"/>
          <p:cNvSpPr txBox="true"/>
          <p:nvPr/>
        </p:nvSpPr>
        <p:spPr>
          <a:xfrm rot="0">
            <a:off x="1028700" y="716063"/>
            <a:ext cx="4538225" cy="2952750"/>
          </a:xfrm>
          <a:prstGeom prst="rect">
            <a:avLst/>
          </a:prstGeom>
        </p:spPr>
        <p:txBody>
          <a:bodyPr anchor="t" rtlCol="false" tIns="0" lIns="0" bIns="0" rIns="0">
            <a:spAutoFit/>
          </a:bodyPr>
          <a:lstStyle/>
          <a:p>
            <a:pPr algn="just" marL="0" indent="0" lvl="0">
              <a:lnSpc>
                <a:spcPts val="11688"/>
              </a:lnSpc>
              <a:spcBef>
                <a:spcPct val="0"/>
              </a:spcBef>
            </a:pPr>
            <a:r>
              <a:rPr lang="en-US" sz="9740">
                <a:solidFill>
                  <a:srgbClr val="3C7F72"/>
                </a:solidFill>
                <a:latin typeface="Roca One Ultra-Bold"/>
              </a:rPr>
              <a:t>DeeperLook</a:t>
            </a:r>
          </a:p>
        </p:txBody>
      </p:sp>
      <p:sp>
        <p:nvSpPr>
          <p:cNvPr name="Freeform 11" id="11"/>
          <p:cNvSpPr/>
          <p:nvPr/>
        </p:nvSpPr>
        <p:spPr>
          <a:xfrm flipH="false" flipV="false" rot="0">
            <a:off x="12389953" y="8201432"/>
            <a:ext cx="1158904" cy="1158904"/>
          </a:xfrm>
          <a:custGeom>
            <a:avLst/>
            <a:gdLst/>
            <a:ahLst/>
            <a:cxnLst/>
            <a:rect r="r" b="b" t="t" l="l"/>
            <a:pathLst>
              <a:path h="1158904" w="1158904">
                <a:moveTo>
                  <a:pt x="0" y="0"/>
                </a:moveTo>
                <a:lnTo>
                  <a:pt x="1158904" y="0"/>
                </a:lnTo>
                <a:lnTo>
                  <a:pt x="1158904" y="1158904"/>
                </a:lnTo>
                <a:lnTo>
                  <a:pt x="0" y="115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611671" y="8201432"/>
            <a:ext cx="1158904" cy="1158904"/>
          </a:xfrm>
          <a:custGeom>
            <a:avLst/>
            <a:gdLst/>
            <a:ahLst/>
            <a:cxnLst/>
            <a:rect r="r" b="b" t="t" l="l"/>
            <a:pathLst>
              <a:path h="1158904" w="1158904">
                <a:moveTo>
                  <a:pt x="0" y="0"/>
                </a:moveTo>
                <a:lnTo>
                  <a:pt x="1158904" y="0"/>
                </a:lnTo>
                <a:lnTo>
                  <a:pt x="1158904" y="1158904"/>
                </a:lnTo>
                <a:lnTo>
                  <a:pt x="0" y="115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231049" y="8201432"/>
            <a:ext cx="1158904" cy="1158904"/>
          </a:xfrm>
          <a:custGeom>
            <a:avLst/>
            <a:gdLst/>
            <a:ahLst/>
            <a:cxnLst/>
            <a:rect r="r" b="b" t="t" l="l"/>
            <a:pathLst>
              <a:path h="1158904" w="1158904">
                <a:moveTo>
                  <a:pt x="0" y="0"/>
                </a:moveTo>
                <a:lnTo>
                  <a:pt x="1158904" y="0"/>
                </a:lnTo>
                <a:lnTo>
                  <a:pt x="1158904" y="1158904"/>
                </a:lnTo>
                <a:lnTo>
                  <a:pt x="0" y="115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837250" y="8201432"/>
            <a:ext cx="1158904" cy="1158904"/>
          </a:xfrm>
          <a:custGeom>
            <a:avLst/>
            <a:gdLst/>
            <a:ahLst/>
            <a:cxnLst/>
            <a:rect r="r" b="b" t="t" l="l"/>
            <a:pathLst>
              <a:path h="1158904" w="1158904">
                <a:moveTo>
                  <a:pt x="0" y="0"/>
                </a:moveTo>
                <a:lnTo>
                  <a:pt x="1158904" y="0"/>
                </a:lnTo>
                <a:lnTo>
                  <a:pt x="1158904" y="1158904"/>
                </a:lnTo>
                <a:lnTo>
                  <a:pt x="0" y="115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6062829" y="8201432"/>
            <a:ext cx="1158904" cy="1158904"/>
          </a:xfrm>
          <a:custGeom>
            <a:avLst/>
            <a:gdLst/>
            <a:ahLst/>
            <a:cxnLst/>
            <a:rect r="r" b="b" t="t" l="l"/>
            <a:pathLst>
              <a:path h="1158904" w="1158904">
                <a:moveTo>
                  <a:pt x="0" y="0"/>
                </a:moveTo>
                <a:lnTo>
                  <a:pt x="1158904" y="0"/>
                </a:lnTo>
                <a:lnTo>
                  <a:pt x="1158904" y="1158904"/>
                </a:lnTo>
                <a:lnTo>
                  <a:pt x="0" y="115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4557" y="2532969"/>
            <a:ext cx="17565203" cy="1211770"/>
            <a:chOff x="0" y="0"/>
            <a:chExt cx="5951804" cy="410597"/>
          </a:xfrm>
        </p:grpSpPr>
        <p:sp>
          <p:nvSpPr>
            <p:cNvPr name="Freeform 3" id="3"/>
            <p:cNvSpPr/>
            <p:nvPr/>
          </p:nvSpPr>
          <p:spPr>
            <a:xfrm flipH="false" flipV="false" rot="0">
              <a:off x="0" y="0"/>
              <a:ext cx="5951804" cy="410597"/>
            </a:xfrm>
            <a:custGeom>
              <a:avLst/>
              <a:gdLst/>
              <a:ahLst/>
              <a:cxnLst/>
              <a:rect r="r" b="b" t="t" l="l"/>
              <a:pathLst>
                <a:path h="410597" w="5951804">
                  <a:moveTo>
                    <a:pt x="22919" y="0"/>
                  </a:moveTo>
                  <a:lnTo>
                    <a:pt x="5928885" y="0"/>
                  </a:lnTo>
                  <a:cubicBezTo>
                    <a:pt x="5941543" y="0"/>
                    <a:pt x="5951804" y="10261"/>
                    <a:pt x="5951804" y="22919"/>
                  </a:cubicBezTo>
                  <a:lnTo>
                    <a:pt x="5951804" y="387678"/>
                  </a:lnTo>
                  <a:cubicBezTo>
                    <a:pt x="5951804" y="400336"/>
                    <a:pt x="5941543" y="410597"/>
                    <a:pt x="5928885" y="410597"/>
                  </a:cubicBezTo>
                  <a:lnTo>
                    <a:pt x="22919" y="410597"/>
                  </a:lnTo>
                  <a:cubicBezTo>
                    <a:pt x="10261" y="410597"/>
                    <a:pt x="0" y="400336"/>
                    <a:pt x="0" y="387678"/>
                  </a:cubicBezTo>
                  <a:lnTo>
                    <a:pt x="0" y="22919"/>
                  </a:lnTo>
                  <a:cubicBezTo>
                    <a:pt x="0" y="10261"/>
                    <a:pt x="10261" y="0"/>
                    <a:pt x="22919" y="0"/>
                  </a:cubicBezTo>
                  <a:close/>
                </a:path>
              </a:pathLst>
            </a:custGeom>
            <a:solidFill>
              <a:srgbClr val="FFC107"/>
            </a:solidFill>
          </p:spPr>
        </p:sp>
        <p:sp>
          <p:nvSpPr>
            <p:cNvPr name="TextBox 4" id="4"/>
            <p:cNvSpPr txBox="true"/>
            <p:nvPr/>
          </p:nvSpPr>
          <p:spPr>
            <a:xfrm>
              <a:off x="0" y="-9525"/>
              <a:ext cx="812800" cy="822325"/>
            </a:xfrm>
            <a:prstGeom prst="rect">
              <a:avLst/>
            </a:prstGeom>
          </p:spPr>
          <p:txBody>
            <a:bodyPr anchor="ctr" rtlCol="false" tIns="50800" lIns="50800" bIns="50800" rIns="50800"/>
            <a:lstStyle/>
            <a:p>
              <a:pPr algn="ctr" marL="0" indent="0" lvl="0">
                <a:lnSpc>
                  <a:spcPts val="5640"/>
                </a:lnSpc>
                <a:spcBef>
                  <a:spcPct val="0"/>
                </a:spcBef>
              </a:pPr>
              <a:r>
                <a:rPr lang="en-US" sz="4700">
                  <a:solidFill>
                    <a:srgbClr val="191919"/>
                  </a:solidFill>
                  <a:latin typeface="Roca One"/>
                </a:rPr>
                <a:t>Is California an outlier? </a:t>
              </a:r>
            </a:p>
          </p:txBody>
        </p:sp>
      </p:grpSp>
      <p:grpSp>
        <p:nvGrpSpPr>
          <p:cNvPr name="Group 5" id="5"/>
          <p:cNvGrpSpPr/>
          <p:nvPr/>
        </p:nvGrpSpPr>
        <p:grpSpPr>
          <a:xfrm rot="0">
            <a:off x="501661" y="5898684"/>
            <a:ext cx="17490996" cy="1198342"/>
            <a:chOff x="0" y="0"/>
            <a:chExt cx="5926659" cy="406047"/>
          </a:xfrm>
        </p:grpSpPr>
        <p:sp>
          <p:nvSpPr>
            <p:cNvPr name="Freeform 6" id="6"/>
            <p:cNvSpPr/>
            <p:nvPr/>
          </p:nvSpPr>
          <p:spPr>
            <a:xfrm flipH="false" flipV="false" rot="0">
              <a:off x="0" y="0"/>
              <a:ext cx="5926660" cy="406047"/>
            </a:xfrm>
            <a:custGeom>
              <a:avLst/>
              <a:gdLst/>
              <a:ahLst/>
              <a:cxnLst/>
              <a:rect r="r" b="b" t="t" l="l"/>
              <a:pathLst>
                <a:path h="406047" w="5926660">
                  <a:moveTo>
                    <a:pt x="23016" y="0"/>
                  </a:moveTo>
                  <a:lnTo>
                    <a:pt x="5903643" y="0"/>
                  </a:lnTo>
                  <a:cubicBezTo>
                    <a:pt x="5909747" y="0"/>
                    <a:pt x="5915602" y="2425"/>
                    <a:pt x="5919918" y="6741"/>
                  </a:cubicBezTo>
                  <a:cubicBezTo>
                    <a:pt x="5924235" y="11058"/>
                    <a:pt x="5926660" y="16912"/>
                    <a:pt x="5926660" y="23016"/>
                  </a:cubicBezTo>
                  <a:lnTo>
                    <a:pt x="5926660" y="383031"/>
                  </a:lnTo>
                  <a:cubicBezTo>
                    <a:pt x="5926660" y="395742"/>
                    <a:pt x="5916355" y="406047"/>
                    <a:pt x="5903643" y="406047"/>
                  </a:cubicBezTo>
                  <a:lnTo>
                    <a:pt x="23016" y="406047"/>
                  </a:lnTo>
                  <a:cubicBezTo>
                    <a:pt x="16912" y="406047"/>
                    <a:pt x="11058" y="403622"/>
                    <a:pt x="6741" y="399306"/>
                  </a:cubicBezTo>
                  <a:cubicBezTo>
                    <a:pt x="2425" y="394989"/>
                    <a:pt x="0" y="389135"/>
                    <a:pt x="0" y="383031"/>
                  </a:cubicBezTo>
                  <a:lnTo>
                    <a:pt x="0" y="23016"/>
                  </a:lnTo>
                  <a:cubicBezTo>
                    <a:pt x="0" y="10305"/>
                    <a:pt x="10305" y="0"/>
                    <a:pt x="23016" y="0"/>
                  </a:cubicBezTo>
                  <a:close/>
                </a:path>
              </a:pathLst>
            </a:custGeom>
            <a:solidFill>
              <a:srgbClr val="FFC107"/>
            </a:solidFill>
            <a:ln>
              <a:noFill/>
            </a:ln>
          </p:spPr>
        </p:sp>
        <p:sp>
          <p:nvSpPr>
            <p:cNvPr name="TextBox 7" id="7"/>
            <p:cNvSpPr txBox="true"/>
            <p:nvPr/>
          </p:nvSpPr>
          <p:spPr>
            <a:xfrm>
              <a:off x="0" y="-9525"/>
              <a:ext cx="812800" cy="822325"/>
            </a:xfrm>
            <a:prstGeom prst="rect">
              <a:avLst/>
            </a:prstGeom>
          </p:spPr>
          <p:txBody>
            <a:bodyPr anchor="ctr" rtlCol="false" tIns="50800" lIns="50800" bIns="50800" rIns="50800"/>
            <a:lstStyle/>
            <a:p>
              <a:pPr algn="ctr" marL="0" indent="0" lvl="0">
                <a:lnSpc>
                  <a:spcPts val="4320"/>
                </a:lnSpc>
                <a:spcBef>
                  <a:spcPct val="0"/>
                </a:spcBef>
              </a:pPr>
              <a:r>
                <a:rPr lang="en-US" sz="3600">
                  <a:solidFill>
                    <a:srgbClr val="191919"/>
                  </a:solidFill>
                  <a:latin typeface="Roca One"/>
                </a:rPr>
                <a:t>Are diabetes deaths correlated with poverty/GDP/population, employment?</a:t>
              </a:r>
            </a:p>
          </p:txBody>
        </p:sp>
      </p:grpSp>
      <p:grpSp>
        <p:nvGrpSpPr>
          <p:cNvPr name="Group 8" id="8"/>
          <p:cNvGrpSpPr/>
          <p:nvPr/>
        </p:nvGrpSpPr>
        <p:grpSpPr>
          <a:xfrm rot="0">
            <a:off x="-213871" y="-514350"/>
            <a:ext cx="18942262" cy="2719043"/>
            <a:chOff x="0" y="0"/>
            <a:chExt cx="4988909" cy="716127"/>
          </a:xfrm>
        </p:grpSpPr>
        <p:sp>
          <p:nvSpPr>
            <p:cNvPr name="Freeform 9" id="9"/>
            <p:cNvSpPr/>
            <p:nvPr/>
          </p:nvSpPr>
          <p:spPr>
            <a:xfrm flipH="false" flipV="false" rot="0">
              <a:off x="0" y="0"/>
              <a:ext cx="4988909" cy="716127"/>
            </a:xfrm>
            <a:custGeom>
              <a:avLst/>
              <a:gdLst/>
              <a:ahLst/>
              <a:cxnLst/>
              <a:rect r="r" b="b" t="t" l="l"/>
              <a:pathLst>
                <a:path h="716127" w="4988909">
                  <a:moveTo>
                    <a:pt x="0" y="0"/>
                  </a:moveTo>
                  <a:lnTo>
                    <a:pt x="4988909" y="0"/>
                  </a:lnTo>
                  <a:lnTo>
                    <a:pt x="4988909" y="716127"/>
                  </a:lnTo>
                  <a:lnTo>
                    <a:pt x="0" y="716127"/>
                  </a:lnTo>
                  <a:close/>
                </a:path>
              </a:pathLst>
            </a:custGeom>
            <a:solidFill>
              <a:srgbClr val="3C7F72"/>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715842" y="4223329"/>
            <a:ext cx="625715" cy="722195"/>
          </a:xfrm>
          <a:custGeom>
            <a:avLst/>
            <a:gdLst/>
            <a:ahLst/>
            <a:cxnLst/>
            <a:rect r="r" b="b" t="t" l="l"/>
            <a:pathLst>
              <a:path h="722195" w="625715">
                <a:moveTo>
                  <a:pt x="0" y="0"/>
                </a:moveTo>
                <a:lnTo>
                  <a:pt x="625716" y="0"/>
                </a:lnTo>
                <a:lnTo>
                  <a:pt x="625716" y="722195"/>
                </a:lnTo>
                <a:lnTo>
                  <a:pt x="0" y="722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15842" y="7902572"/>
            <a:ext cx="625715" cy="595236"/>
          </a:xfrm>
          <a:custGeom>
            <a:avLst/>
            <a:gdLst/>
            <a:ahLst/>
            <a:cxnLst/>
            <a:rect r="r" b="b" t="t" l="l"/>
            <a:pathLst>
              <a:path h="595236" w="625715">
                <a:moveTo>
                  <a:pt x="0" y="0"/>
                </a:moveTo>
                <a:lnTo>
                  <a:pt x="625716" y="0"/>
                </a:lnTo>
                <a:lnTo>
                  <a:pt x="625716" y="595236"/>
                </a:lnTo>
                <a:lnTo>
                  <a:pt x="0" y="595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816187" y="4230514"/>
            <a:ext cx="11087738" cy="715010"/>
          </a:xfrm>
          <a:prstGeom prst="rect">
            <a:avLst/>
          </a:prstGeom>
        </p:spPr>
        <p:txBody>
          <a:bodyPr anchor="t" rtlCol="false" tIns="0" lIns="0" bIns="0" rIns="0">
            <a:spAutoFit/>
          </a:bodyPr>
          <a:lstStyle/>
          <a:p>
            <a:pPr marL="0" indent="0" lvl="0">
              <a:lnSpc>
                <a:spcPts val="2859"/>
              </a:lnSpc>
              <a:spcBef>
                <a:spcPct val="0"/>
              </a:spcBef>
            </a:pPr>
            <a:r>
              <a:rPr lang="en-US" sz="2199">
                <a:solidFill>
                  <a:srgbClr val="000000"/>
                </a:solidFill>
                <a:latin typeface="Open Sauce"/>
              </a:rPr>
              <a:t>California differs from the average state in terms of population and median household income</a:t>
            </a:r>
          </a:p>
        </p:txBody>
      </p:sp>
      <p:sp>
        <p:nvSpPr>
          <p:cNvPr name="TextBox 14" id="14"/>
          <p:cNvSpPr txBox="true"/>
          <p:nvPr/>
        </p:nvSpPr>
        <p:spPr>
          <a:xfrm rot="0">
            <a:off x="1816187" y="7833160"/>
            <a:ext cx="10283837" cy="715010"/>
          </a:xfrm>
          <a:prstGeom prst="rect">
            <a:avLst/>
          </a:prstGeom>
        </p:spPr>
        <p:txBody>
          <a:bodyPr anchor="t" rtlCol="false" tIns="0" lIns="0" bIns="0" rIns="0">
            <a:spAutoFit/>
          </a:bodyPr>
          <a:lstStyle/>
          <a:p>
            <a:pPr marL="0" indent="0" lvl="0">
              <a:lnSpc>
                <a:spcPts val="2859"/>
              </a:lnSpc>
              <a:spcBef>
                <a:spcPct val="0"/>
              </a:spcBef>
            </a:pPr>
            <a:r>
              <a:rPr lang="en-US" sz="2199">
                <a:solidFill>
                  <a:srgbClr val="000000"/>
                </a:solidFill>
                <a:latin typeface="Open Sauce"/>
              </a:rPr>
              <a:t>We get different results based on what data we look at. In all cases there is some level of correlation, but whether it is positver or negative changes.  </a:t>
            </a:r>
          </a:p>
        </p:txBody>
      </p:sp>
      <p:sp>
        <p:nvSpPr>
          <p:cNvPr name="TextBox 15" id="15"/>
          <p:cNvSpPr txBox="true"/>
          <p:nvPr/>
        </p:nvSpPr>
        <p:spPr>
          <a:xfrm rot="0">
            <a:off x="6360447" y="599394"/>
            <a:ext cx="4340115"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992800"/>
                </a:solidFill>
                <a:latin typeface="Roca One"/>
              </a:rPr>
              <a:t>Results</a:t>
            </a:r>
          </a:p>
        </p:txBody>
      </p:sp>
      <p:sp>
        <p:nvSpPr>
          <p:cNvPr name="Freeform 16" id="16"/>
          <p:cNvSpPr/>
          <p:nvPr/>
        </p:nvSpPr>
        <p:spPr>
          <a:xfrm flipH="false" flipV="false" rot="0">
            <a:off x="10922523" y="712623"/>
            <a:ext cx="829746" cy="829746"/>
          </a:xfrm>
          <a:custGeom>
            <a:avLst/>
            <a:gdLst/>
            <a:ahLst/>
            <a:cxnLst/>
            <a:rect r="r" b="b" t="t" l="l"/>
            <a:pathLst>
              <a:path h="829746" w="829746">
                <a:moveTo>
                  <a:pt x="0" y="0"/>
                </a:moveTo>
                <a:lnTo>
                  <a:pt x="829745" y="0"/>
                </a:lnTo>
                <a:lnTo>
                  <a:pt x="829745" y="829746"/>
                </a:lnTo>
                <a:lnTo>
                  <a:pt x="0" y="829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008502" y="712623"/>
            <a:ext cx="829746" cy="829746"/>
          </a:xfrm>
          <a:custGeom>
            <a:avLst/>
            <a:gdLst/>
            <a:ahLst/>
            <a:cxnLst/>
            <a:rect r="r" b="b" t="t" l="l"/>
            <a:pathLst>
              <a:path h="829746" w="829746">
                <a:moveTo>
                  <a:pt x="0" y="0"/>
                </a:moveTo>
                <a:lnTo>
                  <a:pt x="829746" y="0"/>
                </a:lnTo>
                <a:lnTo>
                  <a:pt x="829746" y="829746"/>
                </a:lnTo>
                <a:lnTo>
                  <a:pt x="0" y="829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760916" y="1411239"/>
            <a:ext cx="2082669" cy="7204201"/>
          </a:xfrm>
          <a:custGeom>
            <a:avLst/>
            <a:gdLst/>
            <a:ahLst/>
            <a:cxnLst/>
            <a:rect r="r" b="b" t="t" l="l"/>
            <a:pathLst>
              <a:path h="7204201" w="2082669">
                <a:moveTo>
                  <a:pt x="0" y="0"/>
                </a:moveTo>
                <a:lnTo>
                  <a:pt x="2082669" y="0"/>
                </a:lnTo>
                <a:lnTo>
                  <a:pt x="2082669" y="7204200"/>
                </a:lnTo>
                <a:lnTo>
                  <a:pt x="0" y="7204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48900" y="144394"/>
            <a:ext cx="10718358" cy="9998211"/>
            <a:chOff x="0" y="0"/>
            <a:chExt cx="2822942" cy="2633274"/>
          </a:xfrm>
        </p:grpSpPr>
        <p:sp>
          <p:nvSpPr>
            <p:cNvPr name="Freeform 4" id="4"/>
            <p:cNvSpPr/>
            <p:nvPr/>
          </p:nvSpPr>
          <p:spPr>
            <a:xfrm flipH="false" flipV="false" rot="0">
              <a:off x="0" y="0"/>
              <a:ext cx="2822942" cy="2633274"/>
            </a:xfrm>
            <a:custGeom>
              <a:avLst/>
              <a:gdLst/>
              <a:ahLst/>
              <a:cxnLst/>
              <a:rect r="r" b="b" t="t" l="l"/>
              <a:pathLst>
                <a:path h="2633274" w="2822942">
                  <a:moveTo>
                    <a:pt x="36838" y="0"/>
                  </a:moveTo>
                  <a:lnTo>
                    <a:pt x="2786104" y="0"/>
                  </a:lnTo>
                  <a:cubicBezTo>
                    <a:pt x="2795874" y="0"/>
                    <a:pt x="2805244" y="3881"/>
                    <a:pt x="2812152" y="10789"/>
                  </a:cubicBezTo>
                  <a:cubicBezTo>
                    <a:pt x="2819061" y="17698"/>
                    <a:pt x="2822942" y="27068"/>
                    <a:pt x="2822942" y="36838"/>
                  </a:cubicBezTo>
                  <a:lnTo>
                    <a:pt x="2822942" y="2596436"/>
                  </a:lnTo>
                  <a:cubicBezTo>
                    <a:pt x="2822942" y="2606206"/>
                    <a:pt x="2819061" y="2615576"/>
                    <a:pt x="2812152" y="2622484"/>
                  </a:cubicBezTo>
                  <a:cubicBezTo>
                    <a:pt x="2805244" y="2629393"/>
                    <a:pt x="2795874" y="2633274"/>
                    <a:pt x="2786104" y="2633274"/>
                  </a:cubicBezTo>
                  <a:lnTo>
                    <a:pt x="36838" y="2633274"/>
                  </a:lnTo>
                  <a:cubicBezTo>
                    <a:pt x="27068" y="2633274"/>
                    <a:pt x="17698" y="2629393"/>
                    <a:pt x="10789" y="2622484"/>
                  </a:cubicBezTo>
                  <a:cubicBezTo>
                    <a:pt x="3881" y="2615576"/>
                    <a:pt x="0" y="2606206"/>
                    <a:pt x="0" y="2596436"/>
                  </a:cubicBezTo>
                  <a:lnTo>
                    <a:pt x="0" y="36838"/>
                  </a:lnTo>
                  <a:cubicBezTo>
                    <a:pt x="0" y="27068"/>
                    <a:pt x="3881" y="17698"/>
                    <a:pt x="10789" y="10789"/>
                  </a:cubicBezTo>
                  <a:cubicBezTo>
                    <a:pt x="17698" y="3881"/>
                    <a:pt x="27068" y="0"/>
                    <a:pt x="36838" y="0"/>
                  </a:cubicBezTo>
                  <a:close/>
                </a:path>
              </a:pathLst>
            </a:custGeom>
            <a:solidFill>
              <a:srgbClr val="FFFBED"/>
            </a:solidFill>
            <a:ln w="133350">
              <a:solidFill>
                <a:srgbClr val="FFC107"/>
              </a:solidFill>
            </a:ln>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marL="0" indent="0" lvl="0">
                <a:lnSpc>
                  <a:spcPts val="3500"/>
                </a:lnSpc>
                <a:spcBef>
                  <a:spcPct val="0"/>
                </a:spcBef>
              </a:pPr>
            </a:p>
          </p:txBody>
        </p:sp>
      </p:grpSp>
      <p:graphicFrame>
        <p:nvGraphicFramePr>
          <p:cNvPr name="Table 6" id="6"/>
          <p:cNvGraphicFramePr>
            <a:graphicFrameLocks noGrp="true"/>
          </p:cNvGraphicFramePr>
          <p:nvPr/>
        </p:nvGraphicFramePr>
        <p:xfrm>
          <a:off x="7681565" y="1028700"/>
          <a:ext cx="10053028" cy="7661139"/>
        </p:xfrm>
        <a:graphic>
          <a:graphicData uri="http://schemas.openxmlformats.org/drawingml/2006/table">
            <a:tbl>
              <a:tblPr/>
              <a:tblGrid>
                <a:gridCol w="10053028"/>
              </a:tblGrid>
              <a:tr h="1251633">
                <a:tc>
                  <a:txBody>
                    <a:bodyPr anchor="t" rtlCol="false"/>
                    <a:lstStyle/>
                    <a:p>
                      <a:pPr algn="ctr">
                        <a:lnSpc>
                          <a:spcPts val="3079"/>
                        </a:lnSpc>
                        <a:defRPr/>
                      </a:pPr>
                      <a:r>
                        <a:rPr lang="en-US" sz="2199">
                          <a:solidFill>
                            <a:srgbClr val="000000"/>
                          </a:solidFill>
                          <a:latin typeface="Open Sauce"/>
                        </a:rPr>
                        <a:t>https://fred.stlouisfed.org/series/WPU06380103</a:t>
                      </a:r>
                      <a:endParaRPr lang="en-US" sz="1100"/>
                    </a:p>
                  </a:txBody>
                  <a:tcPr marL="190500" marR="190500" marT="190500" marB="190500" anchor="ctr">
                    <a:lnL cmpd="sng" algn="ctr" cap="flat" w="0">
                      <a:solidFill>
                        <a:srgbClr val="FFC107"/>
                      </a:solidFill>
                      <a:prstDash val="solid"/>
                      <a:round/>
                      <a:headEnd type="none" w="med" len="med"/>
                      <a:tailEnd type="none" w="med" len="med"/>
                    </a:lnL>
                    <a:lnR cmpd="sng" algn="ctr" cap="flat" w="9525">
                      <a:solidFill>
                        <a:srgbClr val="FFC107"/>
                      </a:solidFill>
                      <a:prstDash val="solid"/>
                      <a:round/>
                      <a:headEnd type="none" w="med" len="med"/>
                      <a:tailEnd type="none" w="med" len="med"/>
                    </a:lnR>
                    <a:lnT cmpd="sng" algn="ctr" cap="flat" w="9525">
                      <a:solidFill>
                        <a:srgbClr val="FFC107"/>
                      </a:solidFill>
                      <a:prstDash val="solid"/>
                      <a:round/>
                      <a:headEnd type="none" w="med" len="med"/>
                      <a:tailEnd type="none" w="med" len="med"/>
                    </a:lnT>
                    <a:lnB cmpd="sng" algn="ctr" cap="flat" w="9525">
                      <a:solidFill>
                        <a:srgbClr val="FFC107"/>
                      </a:solidFill>
                      <a:prstDash val="solid"/>
                      <a:round/>
                      <a:headEnd type="none" w="med" len="med"/>
                      <a:tailEnd type="none" w="med" len="med"/>
                    </a:lnB>
                  </a:tcPr>
                </a:tc>
              </a:tr>
              <a:tr h="1251633">
                <a:tc>
                  <a:txBody>
                    <a:bodyPr anchor="t" rtlCol="false"/>
                    <a:lstStyle/>
                    <a:p>
                      <a:pPr algn="ctr">
                        <a:lnSpc>
                          <a:spcPts val="3079"/>
                        </a:lnSpc>
                        <a:defRPr/>
                      </a:pPr>
                      <a:r>
                        <a:rPr lang="en-US" sz="2199">
                          <a:solidFill>
                            <a:srgbClr val="000000"/>
                          </a:solidFill>
                          <a:latin typeface="Open Sauce"/>
                        </a:rPr>
                        <a:t>https://ourworldindata.org/grapher/diabetes-prevalence-vs-gdp-per-capita</a:t>
                      </a:r>
                      <a:endParaRPr lang="en-US" sz="1100"/>
                    </a:p>
                  </a:txBody>
                  <a:tcPr marL="190500" marR="190500" marT="190500" marB="190500" anchor="ctr">
                    <a:lnL cmpd="sng" algn="ctr" cap="flat" w="0">
                      <a:solidFill>
                        <a:srgbClr val="FFC107"/>
                      </a:solidFill>
                      <a:prstDash val="solid"/>
                      <a:round/>
                      <a:headEnd type="none" w="med" len="med"/>
                      <a:tailEnd type="none" w="med" len="med"/>
                    </a:lnL>
                    <a:lnR cmpd="sng" algn="ctr" cap="flat" w="9525">
                      <a:solidFill>
                        <a:srgbClr val="FFC107"/>
                      </a:solidFill>
                      <a:prstDash val="solid"/>
                      <a:round/>
                      <a:headEnd type="none" w="med" len="med"/>
                      <a:tailEnd type="none" w="med" len="med"/>
                    </a:lnR>
                    <a:lnT cmpd="sng" algn="ctr" cap="flat" w="9525">
                      <a:solidFill>
                        <a:srgbClr val="FFC107"/>
                      </a:solidFill>
                      <a:prstDash val="solid"/>
                      <a:round/>
                      <a:headEnd type="none" w="med" len="med"/>
                      <a:tailEnd type="none" w="med" len="med"/>
                    </a:lnT>
                    <a:lnB cmpd="sng" algn="ctr" cap="flat" w="9525">
                      <a:solidFill>
                        <a:srgbClr val="FFC107"/>
                      </a:solidFill>
                      <a:prstDash val="solid"/>
                      <a:round/>
                      <a:headEnd type="none" w="med" len="med"/>
                      <a:tailEnd type="none" w="med" len="med"/>
                    </a:lnB>
                  </a:tcPr>
                </a:tc>
              </a:tr>
              <a:tr h="1197817">
                <a:tc>
                  <a:txBody>
                    <a:bodyPr anchor="t" rtlCol="false"/>
                    <a:lstStyle/>
                    <a:p>
                      <a:pPr algn="ctr">
                        <a:lnSpc>
                          <a:spcPts val="3079"/>
                        </a:lnSpc>
                        <a:defRPr/>
                      </a:pPr>
                      <a:r>
                        <a:rPr lang="en-US" sz="2199">
                          <a:solidFill>
                            <a:srgbClr val="000000"/>
                          </a:solidFill>
                          <a:latin typeface="Open Sauce"/>
                        </a:rPr>
                        <a:t>https://data.ca.gov/dataset/adults-with-diabetes-per-100-lghc-indicator</a:t>
                      </a:r>
                      <a:endParaRPr lang="en-US" sz="1100"/>
                    </a:p>
                  </a:txBody>
                  <a:tcPr marL="190500" marR="190500" marT="190500" marB="190500" anchor="ctr">
                    <a:lnL cmpd="sng" algn="ctr" cap="flat" w="0">
                      <a:solidFill>
                        <a:srgbClr val="FFC107"/>
                      </a:solidFill>
                      <a:prstDash val="solid"/>
                      <a:round/>
                      <a:headEnd type="none" w="med" len="med"/>
                      <a:tailEnd type="none" w="med" len="med"/>
                    </a:lnL>
                    <a:lnR cmpd="sng" algn="ctr" cap="flat" w="9525">
                      <a:solidFill>
                        <a:srgbClr val="FFC107"/>
                      </a:solidFill>
                      <a:prstDash val="solid"/>
                      <a:round/>
                      <a:headEnd type="none" w="med" len="med"/>
                      <a:tailEnd type="none" w="med" len="med"/>
                    </a:lnR>
                    <a:lnT cmpd="sng" algn="ctr" cap="flat" w="9525">
                      <a:solidFill>
                        <a:srgbClr val="FFC107"/>
                      </a:solidFill>
                      <a:prstDash val="solid"/>
                      <a:round/>
                      <a:headEnd type="none" w="med" len="med"/>
                      <a:tailEnd type="none" w="med" len="med"/>
                    </a:lnT>
                    <a:lnB cmpd="sng" algn="ctr" cap="flat" w="9525">
                      <a:solidFill>
                        <a:srgbClr val="FFC107"/>
                      </a:solidFill>
                      <a:prstDash val="solid"/>
                      <a:round/>
                      <a:headEnd type="none" w="med" len="med"/>
                      <a:tailEnd type="none" w="med" len="med"/>
                    </a:lnB>
                  </a:tcPr>
                </a:tc>
              </a:tr>
              <a:tr h="1242367">
                <a:tc>
                  <a:txBody>
                    <a:bodyPr anchor="t" rtlCol="false"/>
                    <a:lstStyle/>
                    <a:p>
                      <a:pPr algn="ctr">
                        <a:lnSpc>
                          <a:spcPts val="3079"/>
                        </a:lnSpc>
                        <a:defRPr/>
                      </a:pPr>
                      <a:r>
                        <a:rPr lang="en-US" sz="2199">
                          <a:solidFill>
                            <a:srgbClr val="000000"/>
                          </a:solidFill>
                          <a:latin typeface="Open Sauce"/>
                        </a:rPr>
                        <a:t>https://catalog.data.gov/dataset/weekly-counts-of-death-by-jurisdiction-and-cause-of-death</a:t>
                      </a:r>
                      <a:endParaRPr lang="en-US" sz="1100"/>
                    </a:p>
                  </a:txBody>
                  <a:tcPr marL="190500" marR="190500" marT="190500" marB="190500" anchor="ctr">
                    <a:lnL cmpd="sng" algn="ctr" cap="flat" w="0">
                      <a:solidFill>
                        <a:srgbClr val="FFC107"/>
                      </a:solidFill>
                      <a:prstDash val="solid"/>
                      <a:round/>
                      <a:headEnd type="none" w="med" len="med"/>
                      <a:tailEnd type="none" w="med" len="med"/>
                    </a:lnL>
                    <a:lnR cmpd="sng" algn="ctr" cap="flat" w="9525">
                      <a:solidFill>
                        <a:srgbClr val="FFC107"/>
                      </a:solidFill>
                      <a:prstDash val="solid"/>
                      <a:round/>
                      <a:headEnd type="none" w="med" len="med"/>
                      <a:tailEnd type="none" w="med" len="med"/>
                    </a:lnR>
                    <a:lnT cmpd="sng" algn="ctr" cap="flat" w="9525">
                      <a:solidFill>
                        <a:srgbClr val="FFC107"/>
                      </a:solidFill>
                      <a:prstDash val="solid"/>
                      <a:round/>
                      <a:headEnd type="none" w="med" len="med"/>
                      <a:tailEnd type="none" w="med" len="med"/>
                    </a:lnT>
                    <a:lnB cmpd="sng" algn="ctr" cap="flat" w="9525">
                      <a:solidFill>
                        <a:srgbClr val="FFC107"/>
                      </a:solidFill>
                      <a:prstDash val="solid"/>
                      <a:round/>
                      <a:headEnd type="none" w="med" len="med"/>
                      <a:tailEnd type="none" w="med" len="med"/>
                    </a:lnB>
                  </a:tcPr>
                </a:tc>
              </a:tr>
              <a:tr h="1358844">
                <a:tc>
                  <a:txBody>
                    <a:bodyPr anchor="t" rtlCol="false"/>
                    <a:lstStyle/>
                    <a:p>
                      <a:pPr algn="ctr">
                        <a:lnSpc>
                          <a:spcPts val="3079"/>
                        </a:lnSpc>
                        <a:defRPr/>
                      </a:pPr>
                      <a:r>
                        <a:rPr lang="en-US" sz="2199">
                          <a:solidFill>
                            <a:srgbClr val="000000"/>
                          </a:solidFill>
                          <a:latin typeface="Open Sauce"/>
                        </a:rPr>
                        <a:t>https://github.com/datamade/census</a:t>
                      </a:r>
                      <a:endParaRPr lang="en-US" sz="1100"/>
                    </a:p>
                  </a:txBody>
                  <a:tcPr marL="190500" marR="190500" marT="190500" marB="190500" anchor="ctr">
                    <a:lnL cmpd="sng" algn="ctr" cap="flat" w="0">
                      <a:solidFill>
                        <a:srgbClr val="FFC107"/>
                      </a:solidFill>
                      <a:prstDash val="solid"/>
                      <a:round/>
                      <a:headEnd type="none" w="med" len="med"/>
                      <a:tailEnd type="none" w="med" len="med"/>
                    </a:lnL>
                    <a:lnR cmpd="sng" algn="ctr" cap="flat" w="9525">
                      <a:solidFill>
                        <a:srgbClr val="FFC107"/>
                      </a:solidFill>
                      <a:prstDash val="solid"/>
                      <a:round/>
                      <a:headEnd type="none" w="med" len="med"/>
                      <a:tailEnd type="none" w="med" len="med"/>
                    </a:lnR>
                    <a:lnT cmpd="sng" algn="ctr" cap="flat" w="9525">
                      <a:solidFill>
                        <a:srgbClr val="FFC107"/>
                      </a:solidFill>
                      <a:prstDash val="solid"/>
                      <a:round/>
                      <a:headEnd type="none" w="med" len="med"/>
                      <a:tailEnd type="none" w="med" len="med"/>
                    </a:lnT>
                    <a:lnB cmpd="sng" algn="ctr" cap="flat" w="9525">
                      <a:solidFill>
                        <a:srgbClr val="FFC107"/>
                      </a:solidFill>
                      <a:prstDash val="solid"/>
                      <a:round/>
                      <a:headEnd type="none" w="med" len="med"/>
                      <a:tailEnd type="none" w="med" len="med"/>
                    </a:lnB>
                  </a:tcPr>
                </a:tc>
              </a:tr>
              <a:tr h="1358844">
                <a:tc>
                  <a:txBody>
                    <a:bodyPr anchor="t" rtlCol="false"/>
                    <a:lstStyle/>
                    <a:p>
                      <a:pPr algn="ctr">
                        <a:lnSpc>
                          <a:spcPts val="3079"/>
                        </a:lnSpc>
                        <a:defRPr/>
                      </a:pPr>
                      <a:r>
                        <a:rPr lang="en-US" sz="2199">
                          <a:solidFill>
                            <a:srgbClr val="000000"/>
                          </a:solidFill>
                          <a:latin typeface="Open Sauce"/>
                        </a:rPr>
                        <a:t>https://dof.ca.gov/reports/demographic-reports/american-community-survey/#ACS2018x1</a:t>
                      </a:r>
                      <a:endParaRPr lang="en-US" sz="1100"/>
                    </a:p>
                  </a:txBody>
                  <a:tcPr marL="190500" marR="190500" marT="190500" marB="190500" anchor="ctr">
                    <a:lnL cmpd="sng" algn="ctr" cap="flat" w="0">
                      <a:solidFill>
                        <a:srgbClr val="FFC107"/>
                      </a:solidFill>
                      <a:prstDash val="solid"/>
                      <a:round/>
                      <a:headEnd type="none" w="med" len="med"/>
                      <a:tailEnd type="none" w="med" len="med"/>
                    </a:lnL>
                    <a:lnR cmpd="sng" algn="ctr" cap="flat" w="9525">
                      <a:solidFill>
                        <a:srgbClr val="FFC107"/>
                      </a:solidFill>
                      <a:prstDash val="solid"/>
                      <a:round/>
                      <a:headEnd type="none" w="med" len="med"/>
                      <a:tailEnd type="none" w="med" len="med"/>
                    </a:lnR>
                    <a:lnT cmpd="sng" algn="ctr" cap="flat" w="9525">
                      <a:solidFill>
                        <a:srgbClr val="FFC107"/>
                      </a:solidFill>
                      <a:prstDash val="solid"/>
                      <a:round/>
                      <a:headEnd type="none" w="med" len="med"/>
                      <a:tailEnd type="none" w="med" len="med"/>
                    </a:lnT>
                    <a:lnB cmpd="sng" algn="ctr" cap="flat" w="9525">
                      <a:solidFill>
                        <a:srgbClr val="FFC107"/>
                      </a:solidFill>
                      <a:prstDash val="solid"/>
                      <a:round/>
                      <a:headEnd type="none" w="med" len="med"/>
                      <a:tailEnd type="none" w="med" len="med"/>
                    </a:lnB>
                  </a:tcPr>
                </a:tc>
              </a:tr>
            </a:tbl>
          </a:graphicData>
        </a:graphic>
      </p:graphicFrame>
      <p:sp>
        <p:nvSpPr>
          <p:cNvPr name="Freeform 7" id="7"/>
          <p:cNvSpPr/>
          <p:nvPr/>
        </p:nvSpPr>
        <p:spPr>
          <a:xfrm flipH="false" flipV="false" rot="-5400000">
            <a:off x="-3100385" y="1411239"/>
            <a:ext cx="2082669" cy="7204201"/>
          </a:xfrm>
          <a:custGeom>
            <a:avLst/>
            <a:gdLst/>
            <a:ahLst/>
            <a:cxnLst/>
            <a:rect r="r" b="b" t="t" l="l"/>
            <a:pathLst>
              <a:path h="7204201" w="2082669">
                <a:moveTo>
                  <a:pt x="0" y="0"/>
                </a:moveTo>
                <a:lnTo>
                  <a:pt x="2082669" y="0"/>
                </a:lnTo>
                <a:lnTo>
                  <a:pt x="2082669" y="7204200"/>
                </a:lnTo>
                <a:lnTo>
                  <a:pt x="0" y="7204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126185" y="6250157"/>
            <a:ext cx="2784280" cy="3392211"/>
          </a:xfrm>
          <a:custGeom>
            <a:avLst/>
            <a:gdLst/>
            <a:ahLst/>
            <a:cxnLst/>
            <a:rect r="r" b="b" t="t" l="l"/>
            <a:pathLst>
              <a:path h="3392211" w="2784280">
                <a:moveTo>
                  <a:pt x="0" y="0"/>
                </a:moveTo>
                <a:lnTo>
                  <a:pt x="2784280" y="0"/>
                </a:lnTo>
                <a:lnTo>
                  <a:pt x="2784280" y="3392212"/>
                </a:lnTo>
                <a:lnTo>
                  <a:pt x="0" y="3392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1266825"/>
            <a:ext cx="5725391" cy="1189100"/>
          </a:xfrm>
          <a:prstGeom prst="rect">
            <a:avLst/>
          </a:prstGeom>
        </p:spPr>
        <p:txBody>
          <a:bodyPr anchor="t" rtlCol="false" tIns="0" lIns="0" bIns="0" rIns="0">
            <a:spAutoFit/>
          </a:bodyPr>
          <a:lstStyle/>
          <a:p>
            <a:pPr algn="just" marL="0" indent="0" lvl="0">
              <a:lnSpc>
                <a:spcPts val="8741"/>
              </a:lnSpc>
            </a:pPr>
            <a:r>
              <a:rPr lang="en-US" sz="9399" u="none">
                <a:solidFill>
                  <a:srgbClr val="000000"/>
                </a:solidFill>
                <a:latin typeface="Roca One Ultra-Bold"/>
              </a:rPr>
              <a:t>Resource </a:t>
            </a:r>
          </a:p>
        </p:txBody>
      </p:sp>
      <p:sp>
        <p:nvSpPr>
          <p:cNvPr name="TextBox 10" id="10"/>
          <p:cNvSpPr txBox="true"/>
          <p:nvPr/>
        </p:nvSpPr>
        <p:spPr>
          <a:xfrm rot="0">
            <a:off x="1028700" y="2543254"/>
            <a:ext cx="5725391" cy="1428750"/>
          </a:xfrm>
          <a:prstGeom prst="rect">
            <a:avLst/>
          </a:prstGeom>
        </p:spPr>
        <p:txBody>
          <a:bodyPr anchor="t" rtlCol="false" tIns="0" lIns="0" bIns="0" rIns="0">
            <a:spAutoFit/>
          </a:bodyPr>
          <a:lstStyle/>
          <a:p>
            <a:pPr algn="l" marL="0" indent="0" lvl="0">
              <a:lnSpc>
                <a:spcPts val="11279"/>
              </a:lnSpc>
              <a:spcBef>
                <a:spcPct val="0"/>
              </a:spcBef>
            </a:pPr>
            <a:r>
              <a:rPr lang="en-US" sz="9399" spc="2190" u="none">
                <a:solidFill>
                  <a:srgbClr val="000000"/>
                </a:solidFill>
                <a:latin typeface="Open Sauce Bold"/>
              </a:rPr>
              <a:t>PAGE</a:t>
            </a: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1331677" y="-108708"/>
            <a:ext cx="10563275" cy="10621209"/>
          </a:xfrm>
          <a:custGeom>
            <a:avLst/>
            <a:gdLst/>
            <a:ahLst/>
            <a:cxnLst/>
            <a:rect r="r" b="b" t="t" l="l"/>
            <a:pathLst>
              <a:path h="10621209" w="10563275">
                <a:moveTo>
                  <a:pt x="0" y="0"/>
                </a:moveTo>
                <a:lnTo>
                  <a:pt x="10563275" y="0"/>
                </a:lnTo>
                <a:lnTo>
                  <a:pt x="10563275" y="10621209"/>
                </a:lnTo>
                <a:lnTo>
                  <a:pt x="0" y="10621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9702" y="665121"/>
            <a:ext cx="2060192" cy="2060192"/>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C107"/>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1871995" y="814657"/>
            <a:ext cx="5985250" cy="8774479"/>
            <a:chOff x="0" y="0"/>
            <a:chExt cx="1576362" cy="2310974"/>
          </a:xfrm>
        </p:grpSpPr>
        <p:sp>
          <p:nvSpPr>
            <p:cNvPr name="Freeform 7" id="7"/>
            <p:cNvSpPr/>
            <p:nvPr/>
          </p:nvSpPr>
          <p:spPr>
            <a:xfrm flipH="false" flipV="false" rot="0">
              <a:off x="0" y="0"/>
              <a:ext cx="1576362" cy="2310974"/>
            </a:xfrm>
            <a:custGeom>
              <a:avLst/>
              <a:gdLst/>
              <a:ahLst/>
              <a:cxnLst/>
              <a:rect r="r" b="b" t="t" l="l"/>
              <a:pathLst>
                <a:path h="2310974" w="1576362">
                  <a:moveTo>
                    <a:pt x="0" y="0"/>
                  </a:moveTo>
                  <a:lnTo>
                    <a:pt x="1576362" y="0"/>
                  </a:lnTo>
                  <a:lnTo>
                    <a:pt x="1576362" y="2310974"/>
                  </a:lnTo>
                  <a:lnTo>
                    <a:pt x="0" y="2310974"/>
                  </a:lnTo>
                  <a:close/>
                </a:path>
              </a:pathLst>
            </a:custGeom>
            <a:solidFill>
              <a:srgbClr val="FFC107"/>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9" id="9"/>
          <p:cNvGrpSpPr/>
          <p:nvPr/>
        </p:nvGrpSpPr>
        <p:grpSpPr>
          <a:xfrm rot="0">
            <a:off x="12206318" y="1028700"/>
            <a:ext cx="5316604" cy="8229600"/>
            <a:chOff x="0" y="0"/>
            <a:chExt cx="7088806" cy="10972800"/>
          </a:xfrm>
        </p:grpSpPr>
        <p:pic>
          <p:nvPicPr>
            <p:cNvPr name="Picture 10" id="10"/>
            <p:cNvPicPr>
              <a:picLocks noChangeAspect="true"/>
            </p:cNvPicPr>
            <p:nvPr/>
          </p:nvPicPr>
          <p:blipFill>
            <a:blip r:embed="rId4"/>
            <a:srcRect l="37411" t="0" r="37411" b="0"/>
            <a:stretch>
              <a:fillRect/>
            </a:stretch>
          </p:blipFill>
          <p:spPr>
            <a:xfrm flipH="false" flipV="false">
              <a:off x="0" y="0"/>
              <a:ext cx="7088806" cy="10972800"/>
            </a:xfrm>
            <a:prstGeom prst="rect">
              <a:avLst/>
            </a:prstGeom>
          </p:spPr>
        </p:pic>
      </p:grpSp>
      <p:sp>
        <p:nvSpPr>
          <p:cNvPr name="Freeform 11" id="11"/>
          <p:cNvSpPr/>
          <p:nvPr/>
        </p:nvSpPr>
        <p:spPr>
          <a:xfrm flipH="false" flipV="false" rot="0">
            <a:off x="13460349" y="3522809"/>
            <a:ext cx="3152966" cy="4114800"/>
          </a:xfrm>
          <a:custGeom>
            <a:avLst/>
            <a:gdLst/>
            <a:ahLst/>
            <a:cxnLst/>
            <a:rect r="r" b="b" t="t" l="l"/>
            <a:pathLst>
              <a:path h="4114800" w="3152966">
                <a:moveTo>
                  <a:pt x="0" y="0"/>
                </a:moveTo>
                <a:lnTo>
                  <a:pt x="3152966" y="0"/>
                </a:lnTo>
                <a:lnTo>
                  <a:pt x="315296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09130" y="1296563"/>
            <a:ext cx="10234277"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Ultra-Bold"/>
              </a:rPr>
              <a:t>Project</a:t>
            </a:r>
            <a:r>
              <a:rPr lang="en-US" sz="9399">
                <a:solidFill>
                  <a:srgbClr val="D34A24"/>
                </a:solidFill>
                <a:latin typeface="Roca One Ultra-Bold"/>
              </a:rPr>
              <a:t> Overview</a:t>
            </a:r>
          </a:p>
        </p:txBody>
      </p:sp>
      <p:sp>
        <p:nvSpPr>
          <p:cNvPr name="TextBox 13" id="13"/>
          <p:cNvSpPr txBox="true"/>
          <p:nvPr/>
        </p:nvSpPr>
        <p:spPr>
          <a:xfrm rot="0">
            <a:off x="709130" y="3541330"/>
            <a:ext cx="9530665" cy="4222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How does change in insulin price compare to change in GDP? </a:t>
            </a:r>
          </a:p>
        </p:txBody>
      </p:sp>
      <p:sp>
        <p:nvSpPr>
          <p:cNvPr name="TextBox 14" id="14"/>
          <p:cNvSpPr txBox="true"/>
          <p:nvPr/>
        </p:nvSpPr>
        <p:spPr>
          <a:xfrm rot="0">
            <a:off x="709130" y="4536957"/>
            <a:ext cx="9864987" cy="4222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In California, how does diabetes prevalence change over time? </a:t>
            </a:r>
          </a:p>
        </p:txBody>
      </p:sp>
      <p:sp>
        <p:nvSpPr>
          <p:cNvPr name="TextBox 15" id="15"/>
          <p:cNvSpPr txBox="true"/>
          <p:nvPr/>
        </p:nvSpPr>
        <p:spPr>
          <a:xfrm rot="0">
            <a:off x="709130" y="7816281"/>
            <a:ext cx="9933688" cy="86042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Are diabetes deaths correlated with poverty, GDP, population, or employment? </a:t>
            </a:r>
          </a:p>
        </p:txBody>
      </p:sp>
      <p:sp>
        <p:nvSpPr>
          <p:cNvPr name="TextBox 16" id="16"/>
          <p:cNvSpPr txBox="true"/>
          <p:nvPr/>
        </p:nvSpPr>
        <p:spPr>
          <a:xfrm rot="0">
            <a:off x="709130" y="5532584"/>
            <a:ext cx="10634951" cy="42227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In California, does a particular race have more diabetes than others? </a:t>
            </a:r>
          </a:p>
        </p:txBody>
      </p:sp>
      <p:sp>
        <p:nvSpPr>
          <p:cNvPr name="TextBox 17" id="17"/>
          <p:cNvSpPr txBox="true"/>
          <p:nvPr/>
        </p:nvSpPr>
        <p:spPr>
          <a:xfrm rot="0">
            <a:off x="709130" y="6455358"/>
            <a:ext cx="9717288" cy="860425"/>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000000"/>
                </a:solidFill>
                <a:latin typeface="Open Sauce"/>
              </a:rPr>
              <a:t>Is California an outlier compared to other states in regard to diabetes prevalence? </a:t>
            </a:r>
          </a:p>
        </p:txBody>
      </p:sp>
      <p:sp>
        <p:nvSpPr>
          <p:cNvPr name="Freeform 18" id="18"/>
          <p:cNvSpPr/>
          <p:nvPr/>
        </p:nvSpPr>
        <p:spPr>
          <a:xfrm flipH="false" flipV="false" rot="0">
            <a:off x="288696" y="3588955"/>
            <a:ext cx="293279" cy="293279"/>
          </a:xfrm>
          <a:custGeom>
            <a:avLst/>
            <a:gdLst/>
            <a:ahLst/>
            <a:cxnLst/>
            <a:rect r="r" b="b" t="t" l="l"/>
            <a:pathLst>
              <a:path h="293279" w="293279">
                <a:moveTo>
                  <a:pt x="0" y="0"/>
                </a:moveTo>
                <a:lnTo>
                  <a:pt x="293278" y="0"/>
                </a:lnTo>
                <a:lnTo>
                  <a:pt x="293278" y="293279"/>
                </a:lnTo>
                <a:lnTo>
                  <a:pt x="0" y="2932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288696" y="7863906"/>
            <a:ext cx="293279" cy="293279"/>
          </a:xfrm>
          <a:custGeom>
            <a:avLst/>
            <a:gdLst/>
            <a:ahLst/>
            <a:cxnLst/>
            <a:rect r="r" b="b" t="t" l="l"/>
            <a:pathLst>
              <a:path h="293279" w="293279">
                <a:moveTo>
                  <a:pt x="0" y="0"/>
                </a:moveTo>
                <a:lnTo>
                  <a:pt x="293278" y="0"/>
                </a:lnTo>
                <a:lnTo>
                  <a:pt x="293278" y="293279"/>
                </a:lnTo>
                <a:lnTo>
                  <a:pt x="0" y="2932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288696" y="6532901"/>
            <a:ext cx="293279" cy="293279"/>
          </a:xfrm>
          <a:custGeom>
            <a:avLst/>
            <a:gdLst/>
            <a:ahLst/>
            <a:cxnLst/>
            <a:rect r="r" b="b" t="t" l="l"/>
            <a:pathLst>
              <a:path h="293279" w="293279">
                <a:moveTo>
                  <a:pt x="0" y="0"/>
                </a:moveTo>
                <a:lnTo>
                  <a:pt x="293278" y="0"/>
                </a:lnTo>
                <a:lnTo>
                  <a:pt x="293278" y="293279"/>
                </a:lnTo>
                <a:lnTo>
                  <a:pt x="0" y="2932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288696" y="5620895"/>
            <a:ext cx="293279" cy="293279"/>
          </a:xfrm>
          <a:custGeom>
            <a:avLst/>
            <a:gdLst/>
            <a:ahLst/>
            <a:cxnLst/>
            <a:rect r="r" b="b" t="t" l="l"/>
            <a:pathLst>
              <a:path h="293279" w="293279">
                <a:moveTo>
                  <a:pt x="0" y="0"/>
                </a:moveTo>
                <a:lnTo>
                  <a:pt x="293278" y="0"/>
                </a:lnTo>
                <a:lnTo>
                  <a:pt x="293278" y="293278"/>
                </a:lnTo>
                <a:lnTo>
                  <a:pt x="0" y="293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288696" y="4625267"/>
            <a:ext cx="293279" cy="293279"/>
          </a:xfrm>
          <a:custGeom>
            <a:avLst/>
            <a:gdLst/>
            <a:ahLst/>
            <a:cxnLst/>
            <a:rect r="r" b="b" t="t" l="l"/>
            <a:pathLst>
              <a:path h="293279" w="293279">
                <a:moveTo>
                  <a:pt x="0" y="0"/>
                </a:moveTo>
                <a:lnTo>
                  <a:pt x="293278" y="0"/>
                </a:lnTo>
                <a:lnTo>
                  <a:pt x="293278" y="293279"/>
                </a:lnTo>
                <a:lnTo>
                  <a:pt x="0" y="2932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253126" y="3783116"/>
            <a:ext cx="564114" cy="564114"/>
          </a:xfrm>
          <a:custGeom>
            <a:avLst/>
            <a:gdLst/>
            <a:ahLst/>
            <a:cxnLst/>
            <a:rect r="r" b="b" t="t" l="l"/>
            <a:pathLst>
              <a:path h="564114" w="564114">
                <a:moveTo>
                  <a:pt x="0" y="0"/>
                </a:moveTo>
                <a:lnTo>
                  <a:pt x="564114" y="0"/>
                </a:lnTo>
                <a:lnTo>
                  <a:pt x="564114" y="564114"/>
                </a:lnTo>
                <a:lnTo>
                  <a:pt x="0" y="564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72892" y="3783730"/>
            <a:ext cx="564114" cy="564114"/>
          </a:xfrm>
          <a:custGeom>
            <a:avLst/>
            <a:gdLst/>
            <a:ahLst/>
            <a:cxnLst/>
            <a:rect r="r" b="b" t="t" l="l"/>
            <a:pathLst>
              <a:path h="564114" w="564114">
                <a:moveTo>
                  <a:pt x="0" y="0"/>
                </a:moveTo>
                <a:lnTo>
                  <a:pt x="564114" y="0"/>
                </a:lnTo>
                <a:lnTo>
                  <a:pt x="564114" y="564114"/>
                </a:lnTo>
                <a:lnTo>
                  <a:pt x="0" y="564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95993" y="3672308"/>
            <a:ext cx="515599" cy="515599"/>
          </a:xfrm>
          <a:custGeom>
            <a:avLst/>
            <a:gdLst/>
            <a:ahLst/>
            <a:cxnLst/>
            <a:rect r="r" b="b" t="t" l="l"/>
            <a:pathLst>
              <a:path h="515599" w="515599">
                <a:moveTo>
                  <a:pt x="0" y="0"/>
                </a:moveTo>
                <a:lnTo>
                  <a:pt x="515599" y="0"/>
                </a:lnTo>
                <a:lnTo>
                  <a:pt x="515599" y="515599"/>
                </a:lnTo>
                <a:lnTo>
                  <a:pt x="0" y="515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52628" y="-259189"/>
            <a:ext cx="19027094" cy="2985381"/>
          </a:xfrm>
          <a:custGeom>
            <a:avLst/>
            <a:gdLst/>
            <a:ahLst/>
            <a:cxnLst/>
            <a:rect r="r" b="b" t="t" l="l"/>
            <a:pathLst>
              <a:path h="2985381" w="19027094">
                <a:moveTo>
                  <a:pt x="0" y="0"/>
                </a:moveTo>
                <a:lnTo>
                  <a:pt x="19027093" y="0"/>
                </a:lnTo>
                <a:lnTo>
                  <a:pt x="19027093" y="2985381"/>
                </a:lnTo>
                <a:lnTo>
                  <a:pt x="0" y="2985381"/>
                </a:lnTo>
                <a:lnTo>
                  <a:pt x="0" y="0"/>
                </a:lnTo>
                <a:close/>
              </a:path>
            </a:pathLst>
          </a:custGeom>
          <a:blipFill>
            <a:blip r:embed="rId8"/>
            <a:stretch>
              <a:fillRect l="0" t="-22152" r="0" b="-302875"/>
            </a:stretch>
          </a:blipFill>
        </p:spPr>
      </p:sp>
      <p:sp>
        <p:nvSpPr>
          <p:cNvPr name="AutoShape 6" id="6"/>
          <p:cNvSpPr/>
          <p:nvPr/>
        </p:nvSpPr>
        <p:spPr>
          <a:xfrm rot="0">
            <a:off x="-407073" y="2573792"/>
            <a:ext cx="19102145" cy="0"/>
          </a:xfrm>
          <a:prstGeom prst="line">
            <a:avLst/>
          </a:prstGeom>
          <a:ln cap="flat" w="38100">
            <a:solidFill>
              <a:srgbClr val="3C7F72"/>
            </a:solidFill>
            <a:prstDash val="solid"/>
            <a:headEnd type="none" len="sm" w="sm"/>
            <a:tailEnd type="none" len="sm" w="sm"/>
          </a:ln>
        </p:spPr>
      </p:sp>
      <p:sp>
        <p:nvSpPr>
          <p:cNvPr name="AutoShape 7" id="7"/>
          <p:cNvSpPr/>
          <p:nvPr/>
        </p:nvSpPr>
        <p:spPr>
          <a:xfrm rot="0">
            <a:off x="-254673" y="2726192"/>
            <a:ext cx="19102145" cy="0"/>
          </a:xfrm>
          <a:prstGeom prst="line">
            <a:avLst/>
          </a:prstGeom>
          <a:ln cap="flat" w="38100">
            <a:solidFill>
              <a:srgbClr val="3C7F72"/>
            </a:solidFill>
            <a:prstDash val="solid"/>
            <a:headEnd type="none" len="sm" w="sm"/>
            <a:tailEnd type="none" len="sm" w="sm"/>
          </a:ln>
        </p:spPr>
      </p:sp>
      <p:sp>
        <p:nvSpPr>
          <p:cNvPr name="Freeform 8" id="8"/>
          <p:cNvSpPr/>
          <p:nvPr/>
        </p:nvSpPr>
        <p:spPr>
          <a:xfrm flipH="false" flipV="false" rot="0">
            <a:off x="407094" y="4928812"/>
            <a:ext cx="5880915" cy="4329488"/>
          </a:xfrm>
          <a:custGeom>
            <a:avLst/>
            <a:gdLst/>
            <a:ahLst/>
            <a:cxnLst/>
            <a:rect r="r" b="b" t="t" l="l"/>
            <a:pathLst>
              <a:path h="4329488" w="5880915">
                <a:moveTo>
                  <a:pt x="0" y="0"/>
                </a:moveTo>
                <a:lnTo>
                  <a:pt x="5880915" y="0"/>
                </a:lnTo>
                <a:lnTo>
                  <a:pt x="5880915" y="4329488"/>
                </a:lnTo>
                <a:lnTo>
                  <a:pt x="0" y="4329488"/>
                </a:lnTo>
                <a:lnTo>
                  <a:pt x="0" y="0"/>
                </a:lnTo>
                <a:close/>
              </a:path>
            </a:pathLst>
          </a:custGeom>
          <a:blipFill>
            <a:blip r:embed="rId9"/>
            <a:stretch>
              <a:fillRect l="-1931" t="0" r="-1931" b="0"/>
            </a:stretch>
          </a:blipFill>
        </p:spPr>
      </p:sp>
      <p:sp>
        <p:nvSpPr>
          <p:cNvPr name="Freeform 9" id="9"/>
          <p:cNvSpPr/>
          <p:nvPr/>
        </p:nvSpPr>
        <p:spPr>
          <a:xfrm flipH="false" flipV="false" rot="0">
            <a:off x="12554773" y="4843350"/>
            <a:ext cx="5632003" cy="4300325"/>
          </a:xfrm>
          <a:custGeom>
            <a:avLst/>
            <a:gdLst/>
            <a:ahLst/>
            <a:cxnLst/>
            <a:rect r="r" b="b" t="t" l="l"/>
            <a:pathLst>
              <a:path h="4300325" w="5632003">
                <a:moveTo>
                  <a:pt x="0" y="0"/>
                </a:moveTo>
                <a:lnTo>
                  <a:pt x="5632004" y="0"/>
                </a:lnTo>
                <a:lnTo>
                  <a:pt x="5632004" y="4300325"/>
                </a:lnTo>
                <a:lnTo>
                  <a:pt x="0" y="4300325"/>
                </a:lnTo>
                <a:lnTo>
                  <a:pt x="0" y="0"/>
                </a:lnTo>
                <a:close/>
              </a:path>
            </a:pathLst>
          </a:custGeom>
          <a:blipFill>
            <a:blip r:embed="rId10"/>
            <a:stretch>
              <a:fillRect l="-903" t="0" r="-903" b="0"/>
            </a:stretch>
          </a:blipFill>
        </p:spPr>
      </p:sp>
      <p:sp>
        <p:nvSpPr>
          <p:cNvPr name="Freeform 10" id="10"/>
          <p:cNvSpPr/>
          <p:nvPr/>
        </p:nvSpPr>
        <p:spPr>
          <a:xfrm flipH="false" flipV="false" rot="0">
            <a:off x="6517633" y="4874531"/>
            <a:ext cx="5730060" cy="4438051"/>
          </a:xfrm>
          <a:custGeom>
            <a:avLst/>
            <a:gdLst/>
            <a:ahLst/>
            <a:cxnLst/>
            <a:rect r="r" b="b" t="t" l="l"/>
            <a:pathLst>
              <a:path h="4438051" w="5730060">
                <a:moveTo>
                  <a:pt x="0" y="0"/>
                </a:moveTo>
                <a:lnTo>
                  <a:pt x="5730060" y="0"/>
                </a:lnTo>
                <a:lnTo>
                  <a:pt x="5730060" y="4438051"/>
                </a:lnTo>
                <a:lnTo>
                  <a:pt x="0" y="4438051"/>
                </a:lnTo>
                <a:lnTo>
                  <a:pt x="0" y="0"/>
                </a:lnTo>
                <a:close/>
              </a:path>
            </a:pathLst>
          </a:custGeom>
          <a:blipFill>
            <a:blip r:embed="rId11"/>
            <a:stretch>
              <a:fillRect l="0" t="0" r="0" b="0"/>
            </a:stretch>
          </a:blipFill>
        </p:spPr>
      </p:sp>
      <p:sp>
        <p:nvSpPr>
          <p:cNvPr name="TextBox 11" id="11"/>
          <p:cNvSpPr txBox="true"/>
          <p:nvPr/>
        </p:nvSpPr>
        <p:spPr>
          <a:xfrm rot="0">
            <a:off x="13454732" y="3582019"/>
            <a:ext cx="4732044" cy="1032731"/>
          </a:xfrm>
          <a:prstGeom prst="rect">
            <a:avLst/>
          </a:prstGeom>
        </p:spPr>
        <p:txBody>
          <a:bodyPr anchor="t" rtlCol="false" tIns="0" lIns="0" bIns="0" rIns="0">
            <a:spAutoFit/>
          </a:bodyPr>
          <a:lstStyle/>
          <a:p>
            <a:pPr algn="ctr">
              <a:lnSpc>
                <a:spcPts val="2766"/>
              </a:lnSpc>
            </a:pPr>
            <a:r>
              <a:rPr lang="en-US" sz="2127">
                <a:solidFill>
                  <a:srgbClr val="000000"/>
                </a:solidFill>
                <a:latin typeface="Open Sauce Bold"/>
              </a:rPr>
              <a:t>Strong correlation between </a:t>
            </a:r>
          </a:p>
          <a:p>
            <a:pPr algn="ctr">
              <a:lnSpc>
                <a:spcPts val="2766"/>
              </a:lnSpc>
            </a:pPr>
            <a:r>
              <a:rPr lang="en-US" sz="2127">
                <a:solidFill>
                  <a:srgbClr val="000000"/>
                </a:solidFill>
                <a:latin typeface="Open Sauce Bold"/>
              </a:rPr>
              <a:t>GDP and insulin prices</a:t>
            </a:r>
          </a:p>
          <a:p>
            <a:pPr algn="ctr" marL="0" indent="0" lvl="0">
              <a:lnSpc>
                <a:spcPts val="2766"/>
              </a:lnSpc>
              <a:spcBef>
                <a:spcPct val="0"/>
              </a:spcBef>
            </a:pPr>
            <a:r>
              <a:rPr lang="en-US" sz="2127">
                <a:solidFill>
                  <a:srgbClr val="000000"/>
                </a:solidFill>
                <a:latin typeface="Open Sauce Bold"/>
              </a:rPr>
              <a:t>2009 - 2021</a:t>
            </a:r>
          </a:p>
        </p:txBody>
      </p:sp>
      <p:sp>
        <p:nvSpPr>
          <p:cNvPr name="TextBox 12" id="12"/>
          <p:cNvSpPr txBox="true"/>
          <p:nvPr/>
        </p:nvSpPr>
        <p:spPr>
          <a:xfrm rot="0">
            <a:off x="1293490" y="3773591"/>
            <a:ext cx="4108122" cy="682654"/>
          </a:xfrm>
          <a:prstGeom prst="rect">
            <a:avLst/>
          </a:prstGeom>
        </p:spPr>
        <p:txBody>
          <a:bodyPr anchor="t" rtlCol="false" tIns="0" lIns="0" bIns="0" rIns="0">
            <a:spAutoFit/>
          </a:bodyPr>
          <a:lstStyle/>
          <a:p>
            <a:pPr algn="ctr">
              <a:lnSpc>
                <a:spcPts val="2766"/>
              </a:lnSpc>
            </a:pPr>
            <a:r>
              <a:rPr lang="en-US" sz="2127">
                <a:solidFill>
                  <a:srgbClr val="000000"/>
                </a:solidFill>
                <a:latin typeface="Open Sauce Bold"/>
              </a:rPr>
              <a:t>GDP per Capita has increased </a:t>
            </a:r>
          </a:p>
          <a:p>
            <a:pPr algn="ctr" marL="0" indent="0" lvl="0">
              <a:lnSpc>
                <a:spcPts val="2766"/>
              </a:lnSpc>
              <a:spcBef>
                <a:spcPct val="0"/>
              </a:spcBef>
            </a:pPr>
            <a:r>
              <a:rPr lang="en-US" sz="2127">
                <a:solidFill>
                  <a:srgbClr val="000000"/>
                </a:solidFill>
                <a:latin typeface="Open Sauce Bold"/>
              </a:rPr>
              <a:t>from 1990 to 2021</a:t>
            </a:r>
          </a:p>
        </p:txBody>
      </p:sp>
      <p:sp>
        <p:nvSpPr>
          <p:cNvPr name="TextBox 13" id="13"/>
          <p:cNvSpPr txBox="true"/>
          <p:nvPr/>
        </p:nvSpPr>
        <p:spPr>
          <a:xfrm rot="0">
            <a:off x="7313256" y="3653258"/>
            <a:ext cx="4138813" cy="880729"/>
          </a:xfrm>
          <a:prstGeom prst="rect">
            <a:avLst/>
          </a:prstGeom>
        </p:spPr>
        <p:txBody>
          <a:bodyPr anchor="t" rtlCol="false" tIns="0" lIns="0" bIns="0" rIns="0">
            <a:spAutoFit/>
          </a:bodyPr>
          <a:lstStyle/>
          <a:p>
            <a:pPr algn="ctr">
              <a:lnSpc>
                <a:spcPts val="2329"/>
              </a:lnSpc>
            </a:pPr>
            <a:r>
              <a:rPr lang="en-US" sz="1791">
                <a:solidFill>
                  <a:srgbClr val="000000"/>
                </a:solidFill>
                <a:latin typeface="Open Sauce Bold"/>
              </a:rPr>
              <a:t>Prices of insulin/antidiabetic products have increased </a:t>
            </a:r>
          </a:p>
          <a:p>
            <a:pPr algn="ctr" marL="0" indent="0" lvl="0">
              <a:lnSpc>
                <a:spcPts val="2329"/>
              </a:lnSpc>
              <a:spcBef>
                <a:spcPct val="0"/>
              </a:spcBef>
            </a:pPr>
            <a:r>
              <a:rPr lang="en-US" sz="1791">
                <a:solidFill>
                  <a:srgbClr val="000000"/>
                </a:solidFill>
                <a:latin typeface="Open Sauce Bold"/>
              </a:rPr>
              <a:t>from 2009 to 2023</a:t>
            </a:r>
          </a:p>
        </p:txBody>
      </p:sp>
      <p:sp>
        <p:nvSpPr>
          <p:cNvPr name="TextBox 14" id="14"/>
          <p:cNvSpPr txBox="true"/>
          <p:nvPr/>
        </p:nvSpPr>
        <p:spPr>
          <a:xfrm rot="0">
            <a:off x="2638594" y="916442"/>
            <a:ext cx="7268596" cy="1428750"/>
          </a:xfrm>
          <a:prstGeom prst="rect">
            <a:avLst/>
          </a:prstGeom>
        </p:spPr>
        <p:txBody>
          <a:bodyPr anchor="t" rtlCol="false" tIns="0" lIns="0" bIns="0" rIns="0">
            <a:spAutoFit/>
          </a:bodyPr>
          <a:lstStyle/>
          <a:p>
            <a:pPr algn="r" marL="0" indent="0" lvl="0">
              <a:lnSpc>
                <a:spcPts val="11279"/>
              </a:lnSpc>
              <a:spcBef>
                <a:spcPct val="0"/>
              </a:spcBef>
            </a:pPr>
            <a:r>
              <a:rPr lang="en-US" sz="9399">
                <a:solidFill>
                  <a:srgbClr val="D34A24"/>
                </a:solidFill>
                <a:latin typeface="Roca One Bold"/>
              </a:rPr>
              <a:t>Insulin Price </a:t>
            </a:r>
          </a:p>
        </p:txBody>
      </p:sp>
      <p:sp>
        <p:nvSpPr>
          <p:cNvPr name="TextBox 15" id="15"/>
          <p:cNvSpPr txBox="true"/>
          <p:nvPr/>
        </p:nvSpPr>
        <p:spPr>
          <a:xfrm rot="0">
            <a:off x="10406776" y="916442"/>
            <a:ext cx="6852524"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a:rPr>
              <a:t>vs. GDP</a:t>
            </a:r>
          </a:p>
        </p:txBody>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213871" y="-514350"/>
            <a:ext cx="18942262" cy="3865624"/>
            <a:chOff x="0" y="0"/>
            <a:chExt cx="4988909" cy="1018107"/>
          </a:xfrm>
        </p:grpSpPr>
        <p:sp>
          <p:nvSpPr>
            <p:cNvPr name="Freeform 3" id="3"/>
            <p:cNvSpPr/>
            <p:nvPr/>
          </p:nvSpPr>
          <p:spPr>
            <a:xfrm flipH="false" flipV="false" rot="0">
              <a:off x="0" y="0"/>
              <a:ext cx="4988909" cy="1018107"/>
            </a:xfrm>
            <a:custGeom>
              <a:avLst/>
              <a:gdLst/>
              <a:ahLst/>
              <a:cxnLst/>
              <a:rect r="r" b="b" t="t" l="l"/>
              <a:pathLst>
                <a:path h="1018107" w="4988909">
                  <a:moveTo>
                    <a:pt x="0" y="0"/>
                  </a:moveTo>
                  <a:lnTo>
                    <a:pt x="4988909" y="0"/>
                  </a:lnTo>
                  <a:lnTo>
                    <a:pt x="4988909" y="1018107"/>
                  </a:lnTo>
                  <a:lnTo>
                    <a:pt x="0" y="1018107"/>
                  </a:lnTo>
                  <a:close/>
                </a:path>
              </a:pathLst>
            </a:custGeom>
            <a:solidFill>
              <a:srgbClr val="3C7F72"/>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838289" y="4010773"/>
            <a:ext cx="726673" cy="838719"/>
          </a:xfrm>
          <a:custGeom>
            <a:avLst/>
            <a:gdLst/>
            <a:ahLst/>
            <a:cxnLst/>
            <a:rect r="r" b="b" t="t" l="l"/>
            <a:pathLst>
              <a:path h="838719" w="726673">
                <a:moveTo>
                  <a:pt x="0" y="0"/>
                </a:moveTo>
                <a:lnTo>
                  <a:pt x="726673" y="0"/>
                </a:lnTo>
                <a:lnTo>
                  <a:pt x="726673" y="838720"/>
                </a:lnTo>
                <a:lnTo>
                  <a:pt x="0" y="838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60890" y="4005174"/>
            <a:ext cx="795154" cy="756421"/>
          </a:xfrm>
          <a:custGeom>
            <a:avLst/>
            <a:gdLst/>
            <a:ahLst/>
            <a:cxnLst/>
            <a:rect r="r" b="b" t="t" l="l"/>
            <a:pathLst>
              <a:path h="756421" w="795154">
                <a:moveTo>
                  <a:pt x="0" y="0"/>
                </a:moveTo>
                <a:lnTo>
                  <a:pt x="795154" y="0"/>
                </a:lnTo>
                <a:lnTo>
                  <a:pt x="795154" y="756422"/>
                </a:lnTo>
                <a:lnTo>
                  <a:pt x="0" y="7564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35216" y="2936402"/>
            <a:ext cx="829746" cy="829746"/>
          </a:xfrm>
          <a:custGeom>
            <a:avLst/>
            <a:gdLst/>
            <a:ahLst/>
            <a:cxnLst/>
            <a:rect r="r" b="b" t="t" l="l"/>
            <a:pathLst>
              <a:path h="829746" w="829746">
                <a:moveTo>
                  <a:pt x="0" y="0"/>
                </a:moveTo>
                <a:lnTo>
                  <a:pt x="829746" y="0"/>
                </a:lnTo>
                <a:lnTo>
                  <a:pt x="829746" y="829745"/>
                </a:lnTo>
                <a:lnTo>
                  <a:pt x="0" y="8297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64962" y="2936402"/>
            <a:ext cx="829746" cy="829746"/>
          </a:xfrm>
          <a:custGeom>
            <a:avLst/>
            <a:gdLst/>
            <a:ahLst/>
            <a:cxnLst/>
            <a:rect r="r" b="b" t="t" l="l"/>
            <a:pathLst>
              <a:path h="829746" w="829746">
                <a:moveTo>
                  <a:pt x="0" y="0"/>
                </a:moveTo>
                <a:lnTo>
                  <a:pt x="829746" y="0"/>
                </a:lnTo>
                <a:lnTo>
                  <a:pt x="829746" y="829745"/>
                </a:lnTo>
                <a:lnTo>
                  <a:pt x="0" y="8297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267710" y="2936402"/>
            <a:ext cx="829746" cy="829746"/>
          </a:xfrm>
          <a:custGeom>
            <a:avLst/>
            <a:gdLst/>
            <a:ahLst/>
            <a:cxnLst/>
            <a:rect r="r" b="b" t="t" l="l"/>
            <a:pathLst>
              <a:path h="829746" w="829746">
                <a:moveTo>
                  <a:pt x="0" y="0"/>
                </a:moveTo>
                <a:lnTo>
                  <a:pt x="829745" y="0"/>
                </a:lnTo>
                <a:lnTo>
                  <a:pt x="829745" y="829745"/>
                </a:lnTo>
                <a:lnTo>
                  <a:pt x="0" y="8297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71745" y="4010773"/>
            <a:ext cx="4682361" cy="5005283"/>
          </a:xfrm>
          <a:custGeom>
            <a:avLst/>
            <a:gdLst/>
            <a:ahLst/>
            <a:cxnLst/>
            <a:rect r="r" b="b" t="t" l="l"/>
            <a:pathLst>
              <a:path h="5005283" w="4682361">
                <a:moveTo>
                  <a:pt x="0" y="0"/>
                </a:moveTo>
                <a:lnTo>
                  <a:pt x="4682362" y="0"/>
                </a:lnTo>
                <a:lnTo>
                  <a:pt x="4682362" y="5005283"/>
                </a:lnTo>
                <a:lnTo>
                  <a:pt x="0" y="5005283"/>
                </a:lnTo>
                <a:lnTo>
                  <a:pt x="0" y="0"/>
                </a:lnTo>
                <a:close/>
              </a:path>
            </a:pathLst>
          </a:custGeom>
          <a:blipFill>
            <a:blip r:embed="rId8"/>
            <a:stretch>
              <a:fillRect l="0" t="0" r="0" b="0"/>
            </a:stretch>
          </a:blipFill>
        </p:spPr>
      </p:sp>
      <p:sp>
        <p:nvSpPr>
          <p:cNvPr name="Freeform 11" id="11"/>
          <p:cNvSpPr/>
          <p:nvPr/>
        </p:nvSpPr>
        <p:spPr>
          <a:xfrm flipH="false" flipV="false" rot="0">
            <a:off x="9659627" y="3766147"/>
            <a:ext cx="8123554" cy="6134112"/>
          </a:xfrm>
          <a:custGeom>
            <a:avLst/>
            <a:gdLst/>
            <a:ahLst/>
            <a:cxnLst/>
            <a:rect r="r" b="b" t="t" l="l"/>
            <a:pathLst>
              <a:path h="6134112" w="8123554">
                <a:moveTo>
                  <a:pt x="0" y="0"/>
                </a:moveTo>
                <a:lnTo>
                  <a:pt x="8123554" y="0"/>
                </a:lnTo>
                <a:lnTo>
                  <a:pt x="8123554" y="6134112"/>
                </a:lnTo>
                <a:lnTo>
                  <a:pt x="0" y="6134112"/>
                </a:lnTo>
                <a:lnTo>
                  <a:pt x="0" y="0"/>
                </a:lnTo>
                <a:close/>
              </a:path>
            </a:pathLst>
          </a:custGeom>
          <a:blipFill>
            <a:blip r:embed="rId9"/>
            <a:stretch>
              <a:fillRect l="0" t="0" r="0" b="0"/>
            </a:stretch>
          </a:blipFill>
        </p:spPr>
      </p:sp>
      <p:sp>
        <p:nvSpPr>
          <p:cNvPr name="TextBox 12" id="12"/>
          <p:cNvSpPr txBox="true"/>
          <p:nvPr/>
        </p:nvSpPr>
        <p:spPr>
          <a:xfrm rot="0">
            <a:off x="461702" y="597004"/>
            <a:ext cx="17685095" cy="21907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FFFFFF"/>
                </a:solidFill>
                <a:latin typeface="Roca One Bold"/>
              </a:rPr>
              <a:t>How does California diabetes prevalence change overtime? </a:t>
            </a:r>
          </a:p>
        </p:txBody>
      </p:sp>
      <p:sp>
        <p:nvSpPr>
          <p:cNvPr name="TextBox 13" id="13"/>
          <p:cNvSpPr txBox="true"/>
          <p:nvPr/>
        </p:nvSpPr>
        <p:spPr>
          <a:xfrm rot="0">
            <a:off x="6759727" y="5959966"/>
            <a:ext cx="2696317" cy="873237"/>
          </a:xfrm>
          <a:prstGeom prst="rect">
            <a:avLst/>
          </a:prstGeom>
        </p:spPr>
        <p:txBody>
          <a:bodyPr anchor="t" rtlCol="false" tIns="0" lIns="0" bIns="0" rIns="0">
            <a:spAutoFit/>
          </a:bodyPr>
          <a:lstStyle/>
          <a:p>
            <a:pPr algn="ctr">
              <a:lnSpc>
                <a:spcPts val="2309"/>
              </a:lnSpc>
            </a:pPr>
            <a:r>
              <a:rPr lang="en-US" sz="1776">
                <a:solidFill>
                  <a:srgbClr val="000000"/>
                </a:solidFill>
                <a:latin typeface="Open Sauce Bold"/>
              </a:rPr>
              <a:t>1.2 % increase. </a:t>
            </a:r>
          </a:p>
          <a:p>
            <a:pPr algn="ctr">
              <a:lnSpc>
                <a:spcPts val="2309"/>
              </a:lnSpc>
            </a:pPr>
            <a:r>
              <a:rPr lang="en-US" sz="1776">
                <a:solidFill>
                  <a:srgbClr val="000000"/>
                </a:solidFill>
                <a:latin typeface="Open Sauce Bold"/>
              </a:rPr>
              <a:t>2012: 3,499,812</a:t>
            </a:r>
          </a:p>
          <a:p>
            <a:pPr algn="ctr" marL="0" indent="0" lvl="0">
              <a:lnSpc>
                <a:spcPts val="2309"/>
              </a:lnSpc>
              <a:spcBef>
                <a:spcPct val="0"/>
              </a:spcBef>
            </a:pPr>
            <a:r>
              <a:rPr lang="en-US" sz="1776">
                <a:solidFill>
                  <a:srgbClr val="000000"/>
                </a:solidFill>
                <a:latin typeface="Open Sauce Bold"/>
              </a:rPr>
              <a:t>2018: 4,113,933</a:t>
            </a:r>
          </a:p>
        </p:txBody>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4557" y="2532969"/>
            <a:ext cx="17565203" cy="1211770"/>
            <a:chOff x="0" y="0"/>
            <a:chExt cx="5951804" cy="410597"/>
          </a:xfrm>
        </p:grpSpPr>
        <p:sp>
          <p:nvSpPr>
            <p:cNvPr name="Freeform 3" id="3"/>
            <p:cNvSpPr/>
            <p:nvPr/>
          </p:nvSpPr>
          <p:spPr>
            <a:xfrm flipH="false" flipV="false" rot="0">
              <a:off x="0" y="0"/>
              <a:ext cx="5951804" cy="410597"/>
            </a:xfrm>
            <a:custGeom>
              <a:avLst/>
              <a:gdLst/>
              <a:ahLst/>
              <a:cxnLst/>
              <a:rect r="r" b="b" t="t" l="l"/>
              <a:pathLst>
                <a:path h="410597" w="5951804">
                  <a:moveTo>
                    <a:pt x="22919" y="0"/>
                  </a:moveTo>
                  <a:lnTo>
                    <a:pt x="5928885" y="0"/>
                  </a:lnTo>
                  <a:cubicBezTo>
                    <a:pt x="5941543" y="0"/>
                    <a:pt x="5951804" y="10261"/>
                    <a:pt x="5951804" y="22919"/>
                  </a:cubicBezTo>
                  <a:lnTo>
                    <a:pt x="5951804" y="387678"/>
                  </a:lnTo>
                  <a:cubicBezTo>
                    <a:pt x="5951804" y="400336"/>
                    <a:pt x="5941543" y="410597"/>
                    <a:pt x="5928885" y="410597"/>
                  </a:cubicBezTo>
                  <a:lnTo>
                    <a:pt x="22919" y="410597"/>
                  </a:lnTo>
                  <a:cubicBezTo>
                    <a:pt x="10261" y="410597"/>
                    <a:pt x="0" y="400336"/>
                    <a:pt x="0" y="387678"/>
                  </a:cubicBezTo>
                  <a:lnTo>
                    <a:pt x="0" y="22919"/>
                  </a:lnTo>
                  <a:cubicBezTo>
                    <a:pt x="0" y="10261"/>
                    <a:pt x="10261" y="0"/>
                    <a:pt x="22919" y="0"/>
                  </a:cubicBezTo>
                  <a:close/>
                </a:path>
              </a:pathLst>
            </a:custGeom>
            <a:solidFill>
              <a:srgbClr val="FFC107"/>
            </a:solidFill>
          </p:spPr>
        </p:sp>
        <p:sp>
          <p:nvSpPr>
            <p:cNvPr name="TextBox 4" id="4"/>
            <p:cNvSpPr txBox="true"/>
            <p:nvPr/>
          </p:nvSpPr>
          <p:spPr>
            <a:xfrm>
              <a:off x="0" y="-9525"/>
              <a:ext cx="812800" cy="822325"/>
            </a:xfrm>
            <a:prstGeom prst="rect">
              <a:avLst/>
            </a:prstGeom>
          </p:spPr>
          <p:txBody>
            <a:bodyPr anchor="ctr" rtlCol="false" tIns="50800" lIns="50800" bIns="50800" rIns="50800"/>
            <a:lstStyle/>
            <a:p>
              <a:pPr algn="ctr" marL="0" indent="0" lvl="0">
                <a:lnSpc>
                  <a:spcPts val="5640"/>
                </a:lnSpc>
                <a:spcBef>
                  <a:spcPct val="0"/>
                </a:spcBef>
              </a:pPr>
              <a:r>
                <a:rPr lang="en-US" sz="4700">
                  <a:solidFill>
                    <a:srgbClr val="191919"/>
                  </a:solidFill>
                  <a:latin typeface="Roca One"/>
                </a:rPr>
                <a:t>How does change in insulin price compare to change in GDP?</a:t>
              </a:r>
            </a:p>
          </p:txBody>
        </p:sp>
      </p:grpSp>
      <p:grpSp>
        <p:nvGrpSpPr>
          <p:cNvPr name="Group 5" id="5"/>
          <p:cNvGrpSpPr/>
          <p:nvPr/>
        </p:nvGrpSpPr>
        <p:grpSpPr>
          <a:xfrm rot="0">
            <a:off x="552795" y="5936106"/>
            <a:ext cx="17388726" cy="1207269"/>
            <a:chOff x="0" y="0"/>
            <a:chExt cx="5892007" cy="409072"/>
          </a:xfrm>
        </p:grpSpPr>
        <p:sp>
          <p:nvSpPr>
            <p:cNvPr name="Freeform 6" id="6"/>
            <p:cNvSpPr/>
            <p:nvPr/>
          </p:nvSpPr>
          <p:spPr>
            <a:xfrm flipH="false" flipV="false" rot="0">
              <a:off x="0" y="0"/>
              <a:ext cx="5892007" cy="409072"/>
            </a:xfrm>
            <a:custGeom>
              <a:avLst/>
              <a:gdLst/>
              <a:ahLst/>
              <a:cxnLst/>
              <a:rect r="r" b="b" t="t" l="l"/>
              <a:pathLst>
                <a:path h="409072" w="5892007">
                  <a:moveTo>
                    <a:pt x="23152" y="0"/>
                  </a:moveTo>
                  <a:lnTo>
                    <a:pt x="5868855" y="0"/>
                  </a:lnTo>
                  <a:cubicBezTo>
                    <a:pt x="5874995" y="0"/>
                    <a:pt x="5880884" y="2439"/>
                    <a:pt x="5885226" y="6781"/>
                  </a:cubicBezTo>
                  <a:cubicBezTo>
                    <a:pt x="5889567" y="11123"/>
                    <a:pt x="5892007" y="17012"/>
                    <a:pt x="5892007" y="23152"/>
                  </a:cubicBezTo>
                  <a:lnTo>
                    <a:pt x="5892007" y="385920"/>
                  </a:lnTo>
                  <a:cubicBezTo>
                    <a:pt x="5892007" y="398706"/>
                    <a:pt x="5881641" y="409072"/>
                    <a:pt x="5868855" y="409072"/>
                  </a:cubicBezTo>
                  <a:lnTo>
                    <a:pt x="23152" y="409072"/>
                  </a:lnTo>
                  <a:cubicBezTo>
                    <a:pt x="17012" y="409072"/>
                    <a:pt x="11123" y="406632"/>
                    <a:pt x="6781" y="402291"/>
                  </a:cubicBezTo>
                  <a:cubicBezTo>
                    <a:pt x="2439" y="397949"/>
                    <a:pt x="0" y="392060"/>
                    <a:pt x="0" y="385920"/>
                  </a:cubicBezTo>
                  <a:lnTo>
                    <a:pt x="0" y="23152"/>
                  </a:lnTo>
                  <a:cubicBezTo>
                    <a:pt x="0" y="17012"/>
                    <a:pt x="2439" y="11123"/>
                    <a:pt x="6781" y="6781"/>
                  </a:cubicBezTo>
                  <a:cubicBezTo>
                    <a:pt x="11123" y="2439"/>
                    <a:pt x="17012" y="0"/>
                    <a:pt x="23152" y="0"/>
                  </a:cubicBezTo>
                  <a:close/>
                </a:path>
              </a:pathLst>
            </a:custGeom>
            <a:solidFill>
              <a:srgbClr val="FFC107"/>
            </a:solidFill>
            <a:ln>
              <a:noFill/>
            </a:ln>
          </p:spPr>
        </p:sp>
        <p:sp>
          <p:nvSpPr>
            <p:cNvPr name="TextBox 7" id="7"/>
            <p:cNvSpPr txBox="true"/>
            <p:nvPr/>
          </p:nvSpPr>
          <p:spPr>
            <a:xfrm>
              <a:off x="0" y="-9525"/>
              <a:ext cx="812800" cy="822325"/>
            </a:xfrm>
            <a:prstGeom prst="rect">
              <a:avLst/>
            </a:prstGeom>
          </p:spPr>
          <p:txBody>
            <a:bodyPr anchor="ctr" rtlCol="false" tIns="50800" lIns="50800" bIns="50800" rIns="50800"/>
            <a:lstStyle/>
            <a:p>
              <a:pPr algn="ctr" marL="0" indent="0" lvl="0">
                <a:lnSpc>
                  <a:spcPts val="5400"/>
                </a:lnSpc>
                <a:spcBef>
                  <a:spcPct val="0"/>
                </a:spcBef>
              </a:pPr>
              <a:r>
                <a:rPr lang="en-US" sz="4500">
                  <a:solidFill>
                    <a:srgbClr val="191919"/>
                  </a:solidFill>
                  <a:latin typeface="Roca One"/>
                </a:rPr>
                <a:t>In California, how does diabetes prevalence change over time?</a:t>
              </a:r>
            </a:p>
          </p:txBody>
        </p:sp>
      </p:grpSp>
      <p:grpSp>
        <p:nvGrpSpPr>
          <p:cNvPr name="Group 8" id="8"/>
          <p:cNvGrpSpPr/>
          <p:nvPr/>
        </p:nvGrpSpPr>
        <p:grpSpPr>
          <a:xfrm rot="0">
            <a:off x="-213871" y="-514350"/>
            <a:ext cx="18942262" cy="2719043"/>
            <a:chOff x="0" y="0"/>
            <a:chExt cx="4988909" cy="716127"/>
          </a:xfrm>
        </p:grpSpPr>
        <p:sp>
          <p:nvSpPr>
            <p:cNvPr name="Freeform 9" id="9"/>
            <p:cNvSpPr/>
            <p:nvPr/>
          </p:nvSpPr>
          <p:spPr>
            <a:xfrm flipH="false" flipV="false" rot="0">
              <a:off x="0" y="0"/>
              <a:ext cx="4988909" cy="716127"/>
            </a:xfrm>
            <a:custGeom>
              <a:avLst/>
              <a:gdLst/>
              <a:ahLst/>
              <a:cxnLst/>
              <a:rect r="r" b="b" t="t" l="l"/>
              <a:pathLst>
                <a:path h="716127" w="4988909">
                  <a:moveTo>
                    <a:pt x="0" y="0"/>
                  </a:moveTo>
                  <a:lnTo>
                    <a:pt x="4988909" y="0"/>
                  </a:lnTo>
                  <a:lnTo>
                    <a:pt x="4988909" y="716127"/>
                  </a:lnTo>
                  <a:lnTo>
                    <a:pt x="0" y="716127"/>
                  </a:lnTo>
                  <a:close/>
                </a:path>
              </a:pathLst>
            </a:custGeom>
            <a:solidFill>
              <a:srgbClr val="3C7F72"/>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715842" y="4223311"/>
            <a:ext cx="625715" cy="722195"/>
          </a:xfrm>
          <a:custGeom>
            <a:avLst/>
            <a:gdLst/>
            <a:ahLst/>
            <a:cxnLst/>
            <a:rect r="r" b="b" t="t" l="l"/>
            <a:pathLst>
              <a:path h="722195" w="625715">
                <a:moveTo>
                  <a:pt x="0" y="0"/>
                </a:moveTo>
                <a:lnTo>
                  <a:pt x="625716" y="0"/>
                </a:lnTo>
                <a:lnTo>
                  <a:pt x="625716" y="722195"/>
                </a:lnTo>
                <a:lnTo>
                  <a:pt x="0" y="722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88714" y="7402194"/>
            <a:ext cx="552843" cy="525914"/>
          </a:xfrm>
          <a:custGeom>
            <a:avLst/>
            <a:gdLst/>
            <a:ahLst/>
            <a:cxnLst/>
            <a:rect r="r" b="b" t="t" l="l"/>
            <a:pathLst>
              <a:path h="525914" w="552843">
                <a:moveTo>
                  <a:pt x="0" y="0"/>
                </a:moveTo>
                <a:lnTo>
                  <a:pt x="552844" y="0"/>
                </a:lnTo>
                <a:lnTo>
                  <a:pt x="552844" y="525914"/>
                </a:lnTo>
                <a:lnTo>
                  <a:pt x="0" y="525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494096" y="4230496"/>
            <a:ext cx="15894631" cy="1076960"/>
          </a:xfrm>
          <a:prstGeom prst="rect">
            <a:avLst/>
          </a:prstGeom>
        </p:spPr>
        <p:txBody>
          <a:bodyPr anchor="t" rtlCol="false" tIns="0" lIns="0" bIns="0" rIns="0">
            <a:spAutoFit/>
          </a:bodyPr>
          <a:lstStyle/>
          <a:p>
            <a:pPr algn="ctr" marL="0" indent="0" lvl="0">
              <a:lnSpc>
                <a:spcPts val="2859"/>
              </a:lnSpc>
              <a:spcBef>
                <a:spcPct val="0"/>
              </a:spcBef>
            </a:pPr>
            <a:r>
              <a:rPr lang="en-US" sz="2199">
                <a:solidFill>
                  <a:srgbClr val="000000"/>
                </a:solidFill>
                <a:latin typeface="Open Sauce"/>
              </a:rPr>
              <a:t>The average insulin price in 2009 was $100 and in 2023, the average insulin price was $315. GDP was $40,456 in 1990 and jumped to $63,669 by 2021. There is a strong, positive correlation between GDP per capita and price of insulin. </a:t>
            </a:r>
          </a:p>
        </p:txBody>
      </p:sp>
      <p:sp>
        <p:nvSpPr>
          <p:cNvPr name="TextBox 14" id="14"/>
          <p:cNvSpPr txBox="true"/>
          <p:nvPr/>
        </p:nvSpPr>
        <p:spPr>
          <a:xfrm rot="0">
            <a:off x="1494096" y="7575047"/>
            <a:ext cx="15894631" cy="1076960"/>
          </a:xfrm>
          <a:prstGeom prst="rect">
            <a:avLst/>
          </a:prstGeom>
        </p:spPr>
        <p:txBody>
          <a:bodyPr anchor="t" rtlCol="false" tIns="0" lIns="0" bIns="0" rIns="0">
            <a:spAutoFit/>
          </a:bodyPr>
          <a:lstStyle/>
          <a:p>
            <a:pPr algn="ctr" marL="0" indent="0" lvl="0">
              <a:lnSpc>
                <a:spcPts val="2859"/>
              </a:lnSpc>
              <a:spcBef>
                <a:spcPct val="0"/>
              </a:spcBef>
            </a:pPr>
            <a:r>
              <a:rPr lang="en-US" sz="2199">
                <a:solidFill>
                  <a:srgbClr val="000000"/>
                </a:solidFill>
                <a:latin typeface="Open Sauce"/>
              </a:rPr>
              <a:t>There has been a 1.2% increase in diabetes between 2012 and 2018. In 2012, there were 3,499,812 residents with diabetes and 5 years later in 2018 there were 4,113,933 people with diabetes. This is 614,121 more people with diabetes between 2012 to 2018.</a:t>
            </a:r>
          </a:p>
        </p:txBody>
      </p:sp>
      <p:sp>
        <p:nvSpPr>
          <p:cNvPr name="TextBox 15" id="15"/>
          <p:cNvSpPr txBox="true"/>
          <p:nvPr/>
        </p:nvSpPr>
        <p:spPr>
          <a:xfrm rot="0">
            <a:off x="6360447" y="599394"/>
            <a:ext cx="4340115"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992800"/>
                </a:solidFill>
                <a:latin typeface="Roca One"/>
              </a:rPr>
              <a:t>Results</a:t>
            </a:r>
          </a:p>
        </p:txBody>
      </p:sp>
      <p:sp>
        <p:nvSpPr>
          <p:cNvPr name="Freeform 16" id="16"/>
          <p:cNvSpPr/>
          <p:nvPr/>
        </p:nvSpPr>
        <p:spPr>
          <a:xfrm flipH="false" flipV="false" rot="0">
            <a:off x="10922523" y="712623"/>
            <a:ext cx="829746" cy="829746"/>
          </a:xfrm>
          <a:custGeom>
            <a:avLst/>
            <a:gdLst/>
            <a:ahLst/>
            <a:cxnLst/>
            <a:rect r="r" b="b" t="t" l="l"/>
            <a:pathLst>
              <a:path h="829746" w="829746">
                <a:moveTo>
                  <a:pt x="0" y="0"/>
                </a:moveTo>
                <a:lnTo>
                  <a:pt x="829745" y="0"/>
                </a:lnTo>
                <a:lnTo>
                  <a:pt x="829745" y="829746"/>
                </a:lnTo>
                <a:lnTo>
                  <a:pt x="0" y="829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008502" y="712623"/>
            <a:ext cx="829746" cy="829746"/>
          </a:xfrm>
          <a:custGeom>
            <a:avLst/>
            <a:gdLst/>
            <a:ahLst/>
            <a:cxnLst/>
            <a:rect r="r" b="b" t="t" l="l"/>
            <a:pathLst>
              <a:path h="829746" w="829746">
                <a:moveTo>
                  <a:pt x="0" y="0"/>
                </a:moveTo>
                <a:lnTo>
                  <a:pt x="829746" y="0"/>
                </a:lnTo>
                <a:lnTo>
                  <a:pt x="829746" y="829746"/>
                </a:lnTo>
                <a:lnTo>
                  <a:pt x="0" y="829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circl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0" y="0"/>
            <a:ext cx="18571992" cy="10287000"/>
            <a:chOff x="0" y="0"/>
            <a:chExt cx="4891389" cy="2709333"/>
          </a:xfrm>
        </p:grpSpPr>
        <p:sp>
          <p:nvSpPr>
            <p:cNvPr name="Freeform 3" id="3"/>
            <p:cNvSpPr/>
            <p:nvPr/>
          </p:nvSpPr>
          <p:spPr>
            <a:xfrm flipH="false" flipV="false" rot="0">
              <a:off x="0" y="0"/>
              <a:ext cx="4891389" cy="2709333"/>
            </a:xfrm>
            <a:custGeom>
              <a:avLst/>
              <a:gdLst/>
              <a:ahLst/>
              <a:cxnLst/>
              <a:rect r="r" b="b" t="t" l="l"/>
              <a:pathLst>
                <a:path h="2709333" w="4891389">
                  <a:moveTo>
                    <a:pt x="0" y="0"/>
                  </a:moveTo>
                  <a:lnTo>
                    <a:pt x="4891389" y="0"/>
                  </a:lnTo>
                  <a:lnTo>
                    <a:pt x="4891389" y="2709333"/>
                  </a:lnTo>
                  <a:lnTo>
                    <a:pt x="0" y="2709333"/>
                  </a:lnTo>
                  <a:close/>
                </a:path>
              </a:pathLst>
            </a:custGeom>
            <a:solidFill>
              <a:srgbClr val="3C7F72"/>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623233" y="447949"/>
            <a:ext cx="7981614" cy="4598363"/>
          </a:xfrm>
          <a:custGeom>
            <a:avLst/>
            <a:gdLst/>
            <a:ahLst/>
            <a:cxnLst/>
            <a:rect r="r" b="b" t="t" l="l"/>
            <a:pathLst>
              <a:path h="4598363" w="7981614">
                <a:moveTo>
                  <a:pt x="0" y="0"/>
                </a:moveTo>
                <a:lnTo>
                  <a:pt x="7981614" y="0"/>
                </a:lnTo>
                <a:lnTo>
                  <a:pt x="7981614" y="4598363"/>
                </a:lnTo>
                <a:lnTo>
                  <a:pt x="0" y="4598363"/>
                </a:lnTo>
                <a:lnTo>
                  <a:pt x="0" y="0"/>
                </a:lnTo>
                <a:close/>
              </a:path>
            </a:pathLst>
          </a:custGeom>
          <a:blipFill>
            <a:blip r:embed="rId2"/>
            <a:stretch>
              <a:fillRect l="0" t="0" r="0" b="0"/>
            </a:stretch>
          </a:blipFill>
        </p:spPr>
      </p:sp>
      <p:sp>
        <p:nvSpPr>
          <p:cNvPr name="Freeform 6" id="6"/>
          <p:cNvSpPr/>
          <p:nvPr/>
        </p:nvSpPr>
        <p:spPr>
          <a:xfrm flipH="false" flipV="false" rot="0">
            <a:off x="756035" y="5725294"/>
            <a:ext cx="5401619" cy="3098106"/>
          </a:xfrm>
          <a:custGeom>
            <a:avLst/>
            <a:gdLst/>
            <a:ahLst/>
            <a:cxnLst/>
            <a:rect r="r" b="b" t="t" l="l"/>
            <a:pathLst>
              <a:path h="3098106" w="5401619">
                <a:moveTo>
                  <a:pt x="0" y="0"/>
                </a:moveTo>
                <a:lnTo>
                  <a:pt x="5401620" y="0"/>
                </a:lnTo>
                <a:lnTo>
                  <a:pt x="5401620" y="3098106"/>
                </a:lnTo>
                <a:lnTo>
                  <a:pt x="0" y="3098106"/>
                </a:lnTo>
                <a:lnTo>
                  <a:pt x="0" y="0"/>
                </a:lnTo>
                <a:close/>
              </a:path>
            </a:pathLst>
          </a:custGeom>
          <a:blipFill>
            <a:blip r:embed="rId3"/>
            <a:stretch>
              <a:fillRect l="0" t="0" r="0" b="0"/>
            </a:stretch>
          </a:blipFill>
        </p:spPr>
      </p:sp>
      <p:sp>
        <p:nvSpPr>
          <p:cNvPr name="Freeform 7" id="7"/>
          <p:cNvSpPr/>
          <p:nvPr/>
        </p:nvSpPr>
        <p:spPr>
          <a:xfrm flipH="false" flipV="false" rot="0">
            <a:off x="6791629" y="7227436"/>
            <a:ext cx="4704743" cy="2651253"/>
          </a:xfrm>
          <a:custGeom>
            <a:avLst/>
            <a:gdLst/>
            <a:ahLst/>
            <a:cxnLst/>
            <a:rect r="r" b="b" t="t" l="l"/>
            <a:pathLst>
              <a:path h="2651253" w="4704743">
                <a:moveTo>
                  <a:pt x="0" y="0"/>
                </a:moveTo>
                <a:lnTo>
                  <a:pt x="4704742" y="0"/>
                </a:lnTo>
                <a:lnTo>
                  <a:pt x="4704742" y="2651253"/>
                </a:lnTo>
                <a:lnTo>
                  <a:pt x="0" y="2651253"/>
                </a:lnTo>
                <a:lnTo>
                  <a:pt x="0" y="0"/>
                </a:lnTo>
                <a:close/>
              </a:path>
            </a:pathLst>
          </a:custGeom>
          <a:blipFill>
            <a:blip r:embed="rId4"/>
            <a:stretch>
              <a:fillRect l="0" t="0" r="0" b="0"/>
            </a:stretch>
          </a:blipFill>
        </p:spPr>
      </p:sp>
      <p:sp>
        <p:nvSpPr>
          <p:cNvPr name="Freeform 8" id="8"/>
          <p:cNvSpPr/>
          <p:nvPr/>
        </p:nvSpPr>
        <p:spPr>
          <a:xfrm flipH="false" flipV="false" rot="0">
            <a:off x="9925339" y="447949"/>
            <a:ext cx="8059236" cy="4598363"/>
          </a:xfrm>
          <a:custGeom>
            <a:avLst/>
            <a:gdLst/>
            <a:ahLst/>
            <a:cxnLst/>
            <a:rect r="r" b="b" t="t" l="l"/>
            <a:pathLst>
              <a:path h="4598363" w="8059236">
                <a:moveTo>
                  <a:pt x="0" y="0"/>
                </a:moveTo>
                <a:lnTo>
                  <a:pt x="8059236" y="0"/>
                </a:lnTo>
                <a:lnTo>
                  <a:pt x="8059236" y="4598363"/>
                </a:lnTo>
                <a:lnTo>
                  <a:pt x="0" y="4598363"/>
                </a:lnTo>
                <a:lnTo>
                  <a:pt x="0" y="0"/>
                </a:lnTo>
                <a:close/>
              </a:path>
            </a:pathLst>
          </a:custGeom>
          <a:blipFill>
            <a:blip r:embed="rId5"/>
            <a:stretch>
              <a:fillRect l="0" t="0" r="0" b="0"/>
            </a:stretch>
          </a:blipFill>
        </p:spPr>
      </p:sp>
      <p:grpSp>
        <p:nvGrpSpPr>
          <p:cNvPr name="Group 9" id="9"/>
          <p:cNvGrpSpPr/>
          <p:nvPr/>
        </p:nvGrpSpPr>
        <p:grpSpPr>
          <a:xfrm rot="0">
            <a:off x="6511762" y="4057903"/>
            <a:ext cx="4951133" cy="2947380"/>
            <a:chOff x="0" y="0"/>
            <a:chExt cx="1677645" cy="998692"/>
          </a:xfrm>
        </p:grpSpPr>
        <p:sp>
          <p:nvSpPr>
            <p:cNvPr name="Freeform 10" id="10"/>
            <p:cNvSpPr/>
            <p:nvPr/>
          </p:nvSpPr>
          <p:spPr>
            <a:xfrm flipH="false" flipV="false" rot="0">
              <a:off x="0" y="0"/>
              <a:ext cx="1677645" cy="998692"/>
            </a:xfrm>
            <a:custGeom>
              <a:avLst/>
              <a:gdLst/>
              <a:ahLst/>
              <a:cxnLst/>
              <a:rect r="r" b="b" t="t" l="l"/>
              <a:pathLst>
                <a:path h="998692" w="1677645">
                  <a:moveTo>
                    <a:pt x="81311" y="0"/>
                  </a:moveTo>
                  <a:lnTo>
                    <a:pt x="1596334" y="0"/>
                  </a:lnTo>
                  <a:cubicBezTo>
                    <a:pt x="1617899" y="0"/>
                    <a:pt x="1638581" y="8567"/>
                    <a:pt x="1653829" y="23815"/>
                  </a:cubicBezTo>
                  <a:cubicBezTo>
                    <a:pt x="1669078" y="39064"/>
                    <a:pt x="1677645" y="59746"/>
                    <a:pt x="1677645" y="81311"/>
                  </a:cubicBezTo>
                  <a:lnTo>
                    <a:pt x="1677645" y="917381"/>
                  </a:lnTo>
                  <a:cubicBezTo>
                    <a:pt x="1677645" y="938946"/>
                    <a:pt x="1669078" y="959628"/>
                    <a:pt x="1653829" y="974877"/>
                  </a:cubicBezTo>
                  <a:cubicBezTo>
                    <a:pt x="1638581" y="990125"/>
                    <a:pt x="1617899" y="998692"/>
                    <a:pt x="1596334" y="998692"/>
                  </a:cubicBezTo>
                  <a:lnTo>
                    <a:pt x="81311" y="998692"/>
                  </a:lnTo>
                  <a:cubicBezTo>
                    <a:pt x="59746" y="998692"/>
                    <a:pt x="39064" y="990125"/>
                    <a:pt x="23815" y="974877"/>
                  </a:cubicBezTo>
                  <a:cubicBezTo>
                    <a:pt x="8567" y="959628"/>
                    <a:pt x="0" y="938946"/>
                    <a:pt x="0" y="917381"/>
                  </a:cubicBezTo>
                  <a:lnTo>
                    <a:pt x="0" y="81311"/>
                  </a:lnTo>
                  <a:cubicBezTo>
                    <a:pt x="0" y="59746"/>
                    <a:pt x="8567" y="39064"/>
                    <a:pt x="23815" y="23815"/>
                  </a:cubicBezTo>
                  <a:cubicBezTo>
                    <a:pt x="39064" y="8567"/>
                    <a:pt x="59746" y="0"/>
                    <a:pt x="81311" y="0"/>
                  </a:cubicBezTo>
                  <a:close/>
                </a:path>
              </a:pathLst>
            </a:custGeom>
            <a:solidFill>
              <a:srgbClr val="FFC107"/>
            </a:solidFill>
          </p:spPr>
        </p:sp>
        <p:sp>
          <p:nvSpPr>
            <p:cNvPr name="TextBox 11" id="11"/>
            <p:cNvSpPr txBox="true"/>
            <p:nvPr/>
          </p:nvSpPr>
          <p:spPr>
            <a:xfrm>
              <a:off x="0" y="0"/>
              <a:ext cx="812800" cy="812800"/>
            </a:xfrm>
            <a:prstGeom prst="rect">
              <a:avLst/>
            </a:prstGeom>
          </p:spPr>
          <p:txBody>
            <a:bodyPr anchor="ctr" rtlCol="false" tIns="50800" lIns="50800" bIns="50800" rIns="50800"/>
            <a:lstStyle/>
            <a:p>
              <a:pPr algn="ctr" marL="0" indent="0" lvl="0">
                <a:lnSpc>
                  <a:spcPts val="8520"/>
                </a:lnSpc>
                <a:spcBef>
                  <a:spcPct val="0"/>
                </a:spcBef>
              </a:pPr>
            </a:p>
          </p:txBody>
        </p:sp>
      </p:grpSp>
      <p:sp>
        <p:nvSpPr>
          <p:cNvPr name="Freeform 12" id="12"/>
          <p:cNvSpPr/>
          <p:nvPr/>
        </p:nvSpPr>
        <p:spPr>
          <a:xfrm flipH="false" flipV="false" rot="0">
            <a:off x="12267139" y="5725294"/>
            <a:ext cx="5225874" cy="3004284"/>
          </a:xfrm>
          <a:custGeom>
            <a:avLst/>
            <a:gdLst/>
            <a:ahLst/>
            <a:cxnLst/>
            <a:rect r="r" b="b" t="t" l="l"/>
            <a:pathLst>
              <a:path h="3004284" w="5225874">
                <a:moveTo>
                  <a:pt x="0" y="0"/>
                </a:moveTo>
                <a:lnTo>
                  <a:pt x="5225873" y="0"/>
                </a:lnTo>
                <a:lnTo>
                  <a:pt x="5225873" y="3004284"/>
                </a:lnTo>
                <a:lnTo>
                  <a:pt x="0" y="3004284"/>
                </a:lnTo>
                <a:lnTo>
                  <a:pt x="0" y="0"/>
                </a:lnTo>
                <a:close/>
              </a:path>
            </a:pathLst>
          </a:custGeom>
          <a:blipFill>
            <a:blip r:embed="rId6"/>
            <a:stretch>
              <a:fillRect l="0" t="0" r="0" b="0"/>
            </a:stretch>
          </a:blipFill>
        </p:spPr>
      </p:sp>
      <p:sp>
        <p:nvSpPr>
          <p:cNvPr name="TextBox 13" id="13"/>
          <p:cNvSpPr txBox="true"/>
          <p:nvPr/>
        </p:nvSpPr>
        <p:spPr>
          <a:xfrm rot="0">
            <a:off x="7463265" y="4179043"/>
            <a:ext cx="3048128" cy="2705100"/>
          </a:xfrm>
          <a:prstGeom prst="rect">
            <a:avLst/>
          </a:prstGeom>
        </p:spPr>
        <p:txBody>
          <a:bodyPr anchor="t" rtlCol="false" tIns="0" lIns="0" bIns="0" rIns="0">
            <a:spAutoFit/>
          </a:bodyPr>
          <a:lstStyle/>
          <a:p>
            <a:pPr algn="ctr">
              <a:lnSpc>
                <a:spcPts val="5386"/>
              </a:lnSpc>
            </a:pPr>
            <a:r>
              <a:rPr lang="en-US" sz="4488">
                <a:solidFill>
                  <a:srgbClr val="3C7F72"/>
                </a:solidFill>
                <a:latin typeface="Roca One"/>
              </a:rPr>
              <a:t>California</a:t>
            </a:r>
          </a:p>
          <a:p>
            <a:pPr algn="ctr">
              <a:lnSpc>
                <a:spcPts val="5386"/>
              </a:lnSpc>
            </a:pPr>
            <a:r>
              <a:rPr lang="en-US" sz="4488">
                <a:solidFill>
                  <a:srgbClr val="3C7F72"/>
                </a:solidFill>
                <a:latin typeface="Roca One"/>
              </a:rPr>
              <a:t>Pie Charts: </a:t>
            </a:r>
          </a:p>
          <a:p>
            <a:pPr algn="ctr">
              <a:lnSpc>
                <a:spcPts val="5386"/>
              </a:lnSpc>
            </a:pPr>
            <a:r>
              <a:rPr lang="en-US" sz="4488">
                <a:solidFill>
                  <a:srgbClr val="3C7F72"/>
                </a:solidFill>
                <a:latin typeface="Roca One"/>
              </a:rPr>
              <a:t>Per year, </a:t>
            </a:r>
          </a:p>
          <a:p>
            <a:pPr algn="ctr" marL="0" indent="0" lvl="0">
              <a:lnSpc>
                <a:spcPts val="5386"/>
              </a:lnSpc>
              <a:spcBef>
                <a:spcPct val="0"/>
              </a:spcBef>
            </a:pPr>
            <a:r>
              <a:rPr lang="en-US" sz="4488">
                <a:solidFill>
                  <a:srgbClr val="3C7F72"/>
                </a:solidFill>
                <a:latin typeface="Roca One"/>
              </a:rPr>
              <a:t>By Race</a:t>
            </a:r>
          </a:p>
        </p:txBody>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0" y="2653828"/>
            <a:ext cx="19027094" cy="7633172"/>
          </a:xfrm>
          <a:custGeom>
            <a:avLst/>
            <a:gdLst/>
            <a:ahLst/>
            <a:cxnLst/>
            <a:rect r="r" b="b" t="t" l="l"/>
            <a:pathLst>
              <a:path h="7633172" w="19027094">
                <a:moveTo>
                  <a:pt x="0" y="0"/>
                </a:moveTo>
                <a:lnTo>
                  <a:pt x="19027094" y="0"/>
                </a:lnTo>
                <a:lnTo>
                  <a:pt x="19027094" y="7633172"/>
                </a:lnTo>
                <a:lnTo>
                  <a:pt x="0" y="7633172"/>
                </a:lnTo>
                <a:lnTo>
                  <a:pt x="0" y="0"/>
                </a:lnTo>
                <a:close/>
              </a:path>
            </a:pathLst>
          </a:custGeom>
          <a:blipFill>
            <a:blip r:embed="rId2"/>
            <a:stretch>
              <a:fillRect l="-20786" t="0" r="-20786" b="-135337"/>
            </a:stretch>
          </a:blipFill>
        </p:spPr>
      </p:sp>
      <p:grpSp>
        <p:nvGrpSpPr>
          <p:cNvPr name="Group 3" id="3"/>
          <p:cNvGrpSpPr/>
          <p:nvPr/>
        </p:nvGrpSpPr>
        <p:grpSpPr>
          <a:xfrm rot="0">
            <a:off x="3213407" y="2653828"/>
            <a:ext cx="3929412" cy="4761684"/>
            <a:chOff x="0" y="0"/>
            <a:chExt cx="1127634" cy="1366473"/>
          </a:xfrm>
        </p:grpSpPr>
        <p:sp>
          <p:nvSpPr>
            <p:cNvPr name="Freeform 4" id="4"/>
            <p:cNvSpPr/>
            <p:nvPr/>
          </p:nvSpPr>
          <p:spPr>
            <a:xfrm flipH="false" flipV="false" rot="0">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3C7F72"/>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1150032" y="5525316"/>
            <a:ext cx="3929412" cy="4761684"/>
            <a:chOff x="0" y="0"/>
            <a:chExt cx="1127634" cy="1366473"/>
          </a:xfrm>
        </p:grpSpPr>
        <p:sp>
          <p:nvSpPr>
            <p:cNvPr name="Freeform 7" id="7"/>
            <p:cNvSpPr/>
            <p:nvPr/>
          </p:nvSpPr>
          <p:spPr>
            <a:xfrm flipH="false" flipV="false" rot="0">
              <a:off x="0" y="0"/>
              <a:ext cx="1127634" cy="1366473"/>
            </a:xfrm>
            <a:custGeom>
              <a:avLst/>
              <a:gdLst/>
              <a:ahLst/>
              <a:cxnLst/>
              <a:rect r="r" b="b" t="t" l="l"/>
              <a:pathLst>
                <a:path h="1366473" w="1127634">
                  <a:moveTo>
                    <a:pt x="0" y="0"/>
                  </a:moveTo>
                  <a:lnTo>
                    <a:pt x="1127634" y="0"/>
                  </a:lnTo>
                  <a:lnTo>
                    <a:pt x="1127634" y="1366473"/>
                  </a:lnTo>
                  <a:lnTo>
                    <a:pt x="0" y="1366473"/>
                  </a:lnTo>
                  <a:close/>
                </a:path>
              </a:pathLst>
            </a:custGeom>
            <a:solidFill>
              <a:srgbClr val="D34A24"/>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3694660" y="2922288"/>
            <a:ext cx="10898680" cy="7096252"/>
          </a:xfrm>
          <a:custGeom>
            <a:avLst/>
            <a:gdLst/>
            <a:ahLst/>
            <a:cxnLst/>
            <a:rect r="r" b="b" t="t" l="l"/>
            <a:pathLst>
              <a:path h="7096252" w="10898680">
                <a:moveTo>
                  <a:pt x="0" y="0"/>
                </a:moveTo>
                <a:lnTo>
                  <a:pt x="10898680" y="0"/>
                </a:lnTo>
                <a:lnTo>
                  <a:pt x="10898680" y="7096252"/>
                </a:lnTo>
                <a:lnTo>
                  <a:pt x="0" y="7096252"/>
                </a:lnTo>
                <a:lnTo>
                  <a:pt x="0" y="0"/>
                </a:lnTo>
                <a:close/>
              </a:path>
            </a:pathLst>
          </a:custGeom>
          <a:blipFill>
            <a:blip r:embed="rId3"/>
            <a:stretch>
              <a:fillRect l="0" t="0" r="0" b="0"/>
            </a:stretch>
          </a:blipFill>
        </p:spPr>
      </p:sp>
      <p:sp>
        <p:nvSpPr>
          <p:cNvPr name="TextBox 10" id="10"/>
          <p:cNvSpPr txBox="true"/>
          <p:nvPr/>
        </p:nvSpPr>
        <p:spPr>
          <a:xfrm rot="0">
            <a:off x="728517" y="393281"/>
            <a:ext cx="16830966" cy="1895475"/>
          </a:xfrm>
          <a:prstGeom prst="rect">
            <a:avLst/>
          </a:prstGeom>
        </p:spPr>
        <p:txBody>
          <a:bodyPr anchor="t" rtlCol="false" tIns="0" lIns="0" bIns="0" rIns="0">
            <a:spAutoFit/>
          </a:bodyPr>
          <a:lstStyle/>
          <a:p>
            <a:pPr algn="ctr" marL="0" indent="0" lvl="0">
              <a:lnSpc>
                <a:spcPts val="7440"/>
              </a:lnSpc>
              <a:spcBef>
                <a:spcPct val="0"/>
              </a:spcBef>
            </a:pPr>
            <a:r>
              <a:rPr lang="en-US" sz="6200">
                <a:solidFill>
                  <a:srgbClr val="D34A24"/>
                </a:solidFill>
                <a:latin typeface="Roca One"/>
              </a:rPr>
              <a:t>In California, does a particular race have more diabetes than others? </a:t>
            </a:r>
          </a:p>
        </p:txBody>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4658" y="3383523"/>
            <a:ext cx="17565203" cy="1211770"/>
            <a:chOff x="0" y="0"/>
            <a:chExt cx="5951804" cy="410597"/>
          </a:xfrm>
        </p:grpSpPr>
        <p:sp>
          <p:nvSpPr>
            <p:cNvPr name="Freeform 3" id="3"/>
            <p:cNvSpPr/>
            <p:nvPr/>
          </p:nvSpPr>
          <p:spPr>
            <a:xfrm flipH="false" flipV="false" rot="0">
              <a:off x="0" y="0"/>
              <a:ext cx="5951804" cy="410597"/>
            </a:xfrm>
            <a:custGeom>
              <a:avLst/>
              <a:gdLst/>
              <a:ahLst/>
              <a:cxnLst/>
              <a:rect r="r" b="b" t="t" l="l"/>
              <a:pathLst>
                <a:path h="410597" w="5951804">
                  <a:moveTo>
                    <a:pt x="22919" y="0"/>
                  </a:moveTo>
                  <a:lnTo>
                    <a:pt x="5928885" y="0"/>
                  </a:lnTo>
                  <a:cubicBezTo>
                    <a:pt x="5941543" y="0"/>
                    <a:pt x="5951804" y="10261"/>
                    <a:pt x="5951804" y="22919"/>
                  </a:cubicBezTo>
                  <a:lnTo>
                    <a:pt x="5951804" y="387678"/>
                  </a:lnTo>
                  <a:cubicBezTo>
                    <a:pt x="5951804" y="400336"/>
                    <a:pt x="5941543" y="410597"/>
                    <a:pt x="5928885" y="410597"/>
                  </a:cubicBezTo>
                  <a:lnTo>
                    <a:pt x="22919" y="410597"/>
                  </a:lnTo>
                  <a:cubicBezTo>
                    <a:pt x="10261" y="410597"/>
                    <a:pt x="0" y="400336"/>
                    <a:pt x="0" y="387678"/>
                  </a:cubicBezTo>
                  <a:lnTo>
                    <a:pt x="0" y="22919"/>
                  </a:lnTo>
                  <a:cubicBezTo>
                    <a:pt x="0" y="10261"/>
                    <a:pt x="10261" y="0"/>
                    <a:pt x="22919" y="0"/>
                  </a:cubicBezTo>
                  <a:close/>
                </a:path>
              </a:pathLst>
            </a:custGeom>
            <a:solidFill>
              <a:srgbClr val="FFC107"/>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marL="0" indent="0" lvl="0">
                <a:lnSpc>
                  <a:spcPts val="4920"/>
                </a:lnSpc>
                <a:spcBef>
                  <a:spcPct val="0"/>
                </a:spcBef>
              </a:pPr>
              <a:r>
                <a:rPr lang="en-US" sz="4100">
                  <a:solidFill>
                    <a:srgbClr val="191919"/>
                  </a:solidFill>
                  <a:latin typeface="Roca One"/>
                </a:rPr>
                <a:t>In California, does a particular race have more diabetes than others?</a:t>
              </a:r>
            </a:p>
          </p:txBody>
        </p:sp>
      </p:grpSp>
      <p:grpSp>
        <p:nvGrpSpPr>
          <p:cNvPr name="Group 5" id="5"/>
          <p:cNvGrpSpPr/>
          <p:nvPr/>
        </p:nvGrpSpPr>
        <p:grpSpPr>
          <a:xfrm rot="0">
            <a:off x="-213871" y="-514350"/>
            <a:ext cx="18942262" cy="2719043"/>
            <a:chOff x="0" y="0"/>
            <a:chExt cx="4988909" cy="716127"/>
          </a:xfrm>
        </p:grpSpPr>
        <p:sp>
          <p:nvSpPr>
            <p:cNvPr name="Freeform 6" id="6"/>
            <p:cNvSpPr/>
            <p:nvPr/>
          </p:nvSpPr>
          <p:spPr>
            <a:xfrm flipH="false" flipV="false" rot="0">
              <a:off x="0" y="0"/>
              <a:ext cx="4988909" cy="716127"/>
            </a:xfrm>
            <a:custGeom>
              <a:avLst/>
              <a:gdLst/>
              <a:ahLst/>
              <a:cxnLst/>
              <a:rect r="r" b="b" t="t" l="l"/>
              <a:pathLst>
                <a:path h="716127" w="4988909">
                  <a:moveTo>
                    <a:pt x="0" y="0"/>
                  </a:moveTo>
                  <a:lnTo>
                    <a:pt x="4988909" y="0"/>
                  </a:lnTo>
                  <a:lnTo>
                    <a:pt x="4988909" y="716127"/>
                  </a:lnTo>
                  <a:lnTo>
                    <a:pt x="0" y="716127"/>
                  </a:lnTo>
                  <a:close/>
                </a:path>
              </a:pathLst>
            </a:custGeom>
            <a:solidFill>
              <a:srgbClr val="3C7F72"/>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348114" y="4879022"/>
            <a:ext cx="458290" cy="528955"/>
          </a:xfrm>
          <a:custGeom>
            <a:avLst/>
            <a:gdLst/>
            <a:ahLst/>
            <a:cxnLst/>
            <a:rect r="r" b="b" t="t" l="l"/>
            <a:pathLst>
              <a:path h="528955" w="458290">
                <a:moveTo>
                  <a:pt x="0" y="0"/>
                </a:moveTo>
                <a:lnTo>
                  <a:pt x="458290" y="0"/>
                </a:lnTo>
                <a:lnTo>
                  <a:pt x="458290" y="528956"/>
                </a:lnTo>
                <a:lnTo>
                  <a:pt x="0" y="528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922523" y="712623"/>
            <a:ext cx="829746" cy="829746"/>
          </a:xfrm>
          <a:custGeom>
            <a:avLst/>
            <a:gdLst/>
            <a:ahLst/>
            <a:cxnLst/>
            <a:rect r="r" b="b" t="t" l="l"/>
            <a:pathLst>
              <a:path h="829746" w="829746">
                <a:moveTo>
                  <a:pt x="0" y="0"/>
                </a:moveTo>
                <a:lnTo>
                  <a:pt x="829745" y="0"/>
                </a:lnTo>
                <a:lnTo>
                  <a:pt x="829745" y="829746"/>
                </a:lnTo>
                <a:lnTo>
                  <a:pt x="0" y="829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008502" y="712623"/>
            <a:ext cx="829746" cy="829746"/>
          </a:xfrm>
          <a:custGeom>
            <a:avLst/>
            <a:gdLst/>
            <a:ahLst/>
            <a:cxnLst/>
            <a:rect r="r" b="b" t="t" l="l"/>
            <a:pathLst>
              <a:path h="829746" w="829746">
                <a:moveTo>
                  <a:pt x="0" y="0"/>
                </a:moveTo>
                <a:lnTo>
                  <a:pt x="829746" y="0"/>
                </a:lnTo>
                <a:lnTo>
                  <a:pt x="829746" y="829746"/>
                </a:lnTo>
                <a:lnTo>
                  <a:pt x="0" y="829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073785" y="7669793"/>
            <a:ext cx="4476400" cy="2361301"/>
          </a:xfrm>
          <a:custGeom>
            <a:avLst/>
            <a:gdLst/>
            <a:ahLst/>
            <a:cxnLst/>
            <a:rect r="r" b="b" t="t" l="l"/>
            <a:pathLst>
              <a:path h="2361301" w="4476400">
                <a:moveTo>
                  <a:pt x="0" y="0"/>
                </a:moveTo>
                <a:lnTo>
                  <a:pt x="4476400" y="0"/>
                </a:lnTo>
                <a:lnTo>
                  <a:pt x="4476400" y="2361300"/>
                </a:lnTo>
                <a:lnTo>
                  <a:pt x="0" y="2361300"/>
                </a:lnTo>
                <a:lnTo>
                  <a:pt x="0" y="0"/>
                </a:lnTo>
                <a:close/>
              </a:path>
            </a:pathLst>
          </a:custGeom>
          <a:blipFill>
            <a:blip r:embed="rId6"/>
            <a:stretch>
              <a:fillRect l="0" t="0" r="0" b="0"/>
            </a:stretch>
          </a:blipFill>
        </p:spPr>
      </p:sp>
      <p:sp>
        <p:nvSpPr>
          <p:cNvPr name="TextBox 12" id="12"/>
          <p:cNvSpPr txBox="true"/>
          <p:nvPr/>
        </p:nvSpPr>
        <p:spPr>
          <a:xfrm rot="0">
            <a:off x="806404" y="4859972"/>
            <a:ext cx="17011161" cy="2306565"/>
          </a:xfrm>
          <a:prstGeom prst="rect">
            <a:avLst/>
          </a:prstGeom>
        </p:spPr>
        <p:txBody>
          <a:bodyPr anchor="t" rtlCol="false" tIns="0" lIns="0" bIns="0" rIns="0">
            <a:spAutoFit/>
          </a:bodyPr>
          <a:lstStyle/>
          <a:p>
            <a:pPr algn="ctr" marL="0" indent="0" lvl="0">
              <a:lnSpc>
                <a:spcPts val="3051"/>
              </a:lnSpc>
              <a:spcBef>
                <a:spcPct val="0"/>
              </a:spcBef>
            </a:pPr>
            <a:r>
              <a:rPr lang="en-US" sz="2347">
                <a:solidFill>
                  <a:srgbClr val="000000"/>
                </a:solidFill>
                <a:latin typeface="Open Sauce"/>
              </a:rPr>
              <a:t>From 2014 to 2018 there was a significant change in the amount of African-Americans with type 2 diabetes compared to other races. From 42 percent down to 29 percent. Not only African-Americans, but Asian-Americans had a wave of diabetes getting from 28 percent of the population down to a low 13 percent, and then back up to 20 percent. Based on the trend it seems like each race has almost hit equal levels of diabetes. In California there are numerous programs such as the "Diabetes Prevention Porgram" that encourages lifestyle changes to Medi-Cal patients to prevent or delay type 2 diabetes.</a:t>
            </a:r>
          </a:p>
        </p:txBody>
      </p:sp>
      <p:sp>
        <p:nvSpPr>
          <p:cNvPr name="TextBox 13" id="13"/>
          <p:cNvSpPr txBox="true"/>
          <p:nvPr/>
        </p:nvSpPr>
        <p:spPr>
          <a:xfrm rot="0">
            <a:off x="6360447" y="599394"/>
            <a:ext cx="4340115" cy="1428750"/>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992800"/>
                </a:solidFill>
                <a:latin typeface="Roca One"/>
              </a:rPr>
              <a:t>Results</a:t>
            </a:r>
          </a:p>
        </p:txBody>
      </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grpSp>
        <p:nvGrpSpPr>
          <p:cNvPr name="Group 2" id="2"/>
          <p:cNvGrpSpPr/>
          <p:nvPr/>
        </p:nvGrpSpPr>
        <p:grpSpPr>
          <a:xfrm rot="0">
            <a:off x="-213871" y="-514350"/>
            <a:ext cx="18942262" cy="2900134"/>
            <a:chOff x="0" y="0"/>
            <a:chExt cx="4988909" cy="763821"/>
          </a:xfrm>
        </p:grpSpPr>
        <p:sp>
          <p:nvSpPr>
            <p:cNvPr name="Freeform 3" id="3"/>
            <p:cNvSpPr/>
            <p:nvPr/>
          </p:nvSpPr>
          <p:spPr>
            <a:xfrm flipH="false" flipV="false" rot="0">
              <a:off x="0" y="0"/>
              <a:ext cx="4988909" cy="763821"/>
            </a:xfrm>
            <a:custGeom>
              <a:avLst/>
              <a:gdLst/>
              <a:ahLst/>
              <a:cxnLst/>
              <a:rect r="r" b="b" t="t" l="l"/>
              <a:pathLst>
                <a:path h="763821" w="4988909">
                  <a:moveTo>
                    <a:pt x="0" y="0"/>
                  </a:moveTo>
                  <a:lnTo>
                    <a:pt x="4988909" y="0"/>
                  </a:lnTo>
                  <a:lnTo>
                    <a:pt x="4988909" y="763821"/>
                  </a:lnTo>
                  <a:lnTo>
                    <a:pt x="0" y="763821"/>
                  </a:lnTo>
                  <a:close/>
                </a:path>
              </a:pathLst>
            </a:custGeom>
            <a:solidFill>
              <a:srgbClr val="3C7F72"/>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3540671" y="138375"/>
            <a:ext cx="4324029" cy="3107994"/>
            <a:chOff x="0" y="0"/>
            <a:chExt cx="1260022" cy="905670"/>
          </a:xfrm>
        </p:grpSpPr>
        <p:sp>
          <p:nvSpPr>
            <p:cNvPr name="Freeform 6" id="6"/>
            <p:cNvSpPr/>
            <p:nvPr/>
          </p:nvSpPr>
          <p:spPr>
            <a:xfrm flipH="false" flipV="false" rot="0">
              <a:off x="0" y="0"/>
              <a:ext cx="1260022" cy="905670"/>
            </a:xfrm>
            <a:custGeom>
              <a:avLst/>
              <a:gdLst/>
              <a:ahLst/>
              <a:cxnLst/>
              <a:rect r="r" b="b" t="t" l="l"/>
              <a:pathLst>
                <a:path h="905670" w="1260022">
                  <a:moveTo>
                    <a:pt x="93103" y="0"/>
                  </a:moveTo>
                  <a:lnTo>
                    <a:pt x="1166919" y="0"/>
                  </a:lnTo>
                  <a:cubicBezTo>
                    <a:pt x="1191612" y="0"/>
                    <a:pt x="1215293" y="9809"/>
                    <a:pt x="1232753" y="27269"/>
                  </a:cubicBezTo>
                  <a:cubicBezTo>
                    <a:pt x="1250213" y="44729"/>
                    <a:pt x="1260022" y="68411"/>
                    <a:pt x="1260022" y="93103"/>
                  </a:cubicBezTo>
                  <a:lnTo>
                    <a:pt x="1260022" y="812567"/>
                  </a:lnTo>
                  <a:cubicBezTo>
                    <a:pt x="1260022" y="863986"/>
                    <a:pt x="1218339" y="905670"/>
                    <a:pt x="1166919" y="905670"/>
                  </a:cubicBezTo>
                  <a:lnTo>
                    <a:pt x="93103" y="905670"/>
                  </a:lnTo>
                  <a:cubicBezTo>
                    <a:pt x="68411" y="905670"/>
                    <a:pt x="44729" y="895861"/>
                    <a:pt x="27269" y="878400"/>
                  </a:cubicBezTo>
                  <a:cubicBezTo>
                    <a:pt x="9809" y="860940"/>
                    <a:pt x="0" y="837259"/>
                    <a:pt x="0" y="812567"/>
                  </a:cubicBezTo>
                  <a:lnTo>
                    <a:pt x="0" y="93103"/>
                  </a:lnTo>
                  <a:cubicBezTo>
                    <a:pt x="0" y="68411"/>
                    <a:pt x="9809" y="44729"/>
                    <a:pt x="27269" y="27269"/>
                  </a:cubicBezTo>
                  <a:cubicBezTo>
                    <a:pt x="44729" y="9809"/>
                    <a:pt x="68411" y="0"/>
                    <a:pt x="93103" y="0"/>
                  </a:cubicBezTo>
                  <a:close/>
                </a:path>
              </a:pathLst>
            </a:custGeom>
            <a:solidFill>
              <a:srgbClr val="FFC107"/>
            </a:solidFill>
            <a:ln>
              <a:noFill/>
            </a:ln>
          </p:spPr>
        </p:sp>
        <p:sp>
          <p:nvSpPr>
            <p:cNvPr name="TextBox 7" id="7"/>
            <p:cNvSpPr txBox="true"/>
            <p:nvPr/>
          </p:nvSpPr>
          <p:spPr>
            <a:xfrm>
              <a:off x="0" y="0"/>
              <a:ext cx="812800" cy="812800"/>
            </a:xfrm>
            <a:prstGeom prst="rect">
              <a:avLst/>
            </a:prstGeom>
          </p:spPr>
          <p:txBody>
            <a:bodyPr anchor="ctr" rtlCol="false" tIns="50800" lIns="50800" bIns="50800" rIns="50800"/>
            <a:lstStyle/>
            <a:p>
              <a:pPr algn="ctr" marL="0" indent="0" lvl="0">
                <a:lnSpc>
                  <a:spcPts val="8520"/>
                </a:lnSpc>
                <a:spcBef>
                  <a:spcPct val="0"/>
                </a:spcBef>
              </a:pPr>
            </a:p>
          </p:txBody>
        </p:sp>
      </p:grpSp>
      <p:sp>
        <p:nvSpPr>
          <p:cNvPr name="Freeform 8" id="8"/>
          <p:cNvSpPr/>
          <p:nvPr/>
        </p:nvSpPr>
        <p:spPr>
          <a:xfrm flipH="false" flipV="false" rot="-5400000">
            <a:off x="2024744" y="5505445"/>
            <a:ext cx="2082669" cy="7204201"/>
          </a:xfrm>
          <a:custGeom>
            <a:avLst/>
            <a:gdLst/>
            <a:ahLst/>
            <a:cxnLst/>
            <a:rect r="r" b="b" t="t" l="l"/>
            <a:pathLst>
              <a:path h="7204201" w="2082669">
                <a:moveTo>
                  <a:pt x="0" y="0"/>
                </a:moveTo>
                <a:lnTo>
                  <a:pt x="2082669" y="0"/>
                </a:lnTo>
                <a:lnTo>
                  <a:pt x="2082669" y="7204201"/>
                </a:lnTo>
                <a:lnTo>
                  <a:pt x="0" y="7204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8468064" y="5505445"/>
            <a:ext cx="2082669" cy="7204201"/>
          </a:xfrm>
          <a:custGeom>
            <a:avLst/>
            <a:gdLst/>
            <a:ahLst/>
            <a:cxnLst/>
            <a:rect r="r" b="b" t="t" l="l"/>
            <a:pathLst>
              <a:path h="7204201" w="2082669">
                <a:moveTo>
                  <a:pt x="0" y="0"/>
                </a:moveTo>
                <a:lnTo>
                  <a:pt x="2082669" y="0"/>
                </a:lnTo>
                <a:lnTo>
                  <a:pt x="2082669" y="7204201"/>
                </a:lnTo>
                <a:lnTo>
                  <a:pt x="0" y="7204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15487520" y="5505445"/>
            <a:ext cx="2082669" cy="7204201"/>
          </a:xfrm>
          <a:custGeom>
            <a:avLst/>
            <a:gdLst/>
            <a:ahLst/>
            <a:cxnLst/>
            <a:rect r="r" b="b" t="t" l="l"/>
            <a:pathLst>
              <a:path h="7204201" w="2082669">
                <a:moveTo>
                  <a:pt x="0" y="0"/>
                </a:moveTo>
                <a:lnTo>
                  <a:pt x="2082669" y="0"/>
                </a:lnTo>
                <a:lnTo>
                  <a:pt x="2082669" y="7204201"/>
                </a:lnTo>
                <a:lnTo>
                  <a:pt x="0" y="7204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5373391"/>
            <a:ext cx="6442522" cy="4913609"/>
          </a:xfrm>
          <a:custGeom>
            <a:avLst/>
            <a:gdLst/>
            <a:ahLst/>
            <a:cxnLst/>
            <a:rect r="r" b="b" t="t" l="l"/>
            <a:pathLst>
              <a:path h="4913609" w="6442522">
                <a:moveTo>
                  <a:pt x="0" y="0"/>
                </a:moveTo>
                <a:lnTo>
                  <a:pt x="6442522" y="0"/>
                </a:lnTo>
                <a:lnTo>
                  <a:pt x="6442522" y="4913609"/>
                </a:lnTo>
                <a:lnTo>
                  <a:pt x="0" y="4913609"/>
                </a:lnTo>
                <a:lnTo>
                  <a:pt x="0" y="0"/>
                </a:lnTo>
                <a:close/>
              </a:path>
            </a:pathLst>
          </a:custGeom>
          <a:blipFill>
            <a:blip r:embed="rId4"/>
            <a:stretch>
              <a:fillRect l="0" t="0" r="0" b="0"/>
            </a:stretch>
          </a:blipFill>
        </p:spPr>
      </p:sp>
      <p:sp>
        <p:nvSpPr>
          <p:cNvPr name="Freeform 12" id="12"/>
          <p:cNvSpPr/>
          <p:nvPr/>
        </p:nvSpPr>
        <p:spPr>
          <a:xfrm flipH="false" flipV="false" rot="0">
            <a:off x="6668179" y="40384"/>
            <a:ext cx="6189652" cy="4829175"/>
          </a:xfrm>
          <a:custGeom>
            <a:avLst/>
            <a:gdLst/>
            <a:ahLst/>
            <a:cxnLst/>
            <a:rect r="r" b="b" t="t" l="l"/>
            <a:pathLst>
              <a:path h="4829175" w="6189652">
                <a:moveTo>
                  <a:pt x="0" y="0"/>
                </a:moveTo>
                <a:lnTo>
                  <a:pt x="6189652" y="0"/>
                </a:lnTo>
                <a:lnTo>
                  <a:pt x="6189652" y="4829175"/>
                </a:lnTo>
                <a:lnTo>
                  <a:pt x="0" y="4829175"/>
                </a:lnTo>
                <a:lnTo>
                  <a:pt x="0" y="0"/>
                </a:lnTo>
                <a:close/>
              </a:path>
            </a:pathLst>
          </a:custGeom>
          <a:blipFill>
            <a:blip r:embed="rId5"/>
            <a:stretch>
              <a:fillRect l="0" t="0" r="0" b="0"/>
            </a:stretch>
          </a:blipFill>
        </p:spPr>
      </p:sp>
      <p:sp>
        <p:nvSpPr>
          <p:cNvPr name="Freeform 13" id="13"/>
          <p:cNvSpPr/>
          <p:nvPr/>
        </p:nvSpPr>
        <p:spPr>
          <a:xfrm flipH="false" flipV="false" rot="0">
            <a:off x="0" y="40384"/>
            <a:ext cx="6510956" cy="4690800"/>
          </a:xfrm>
          <a:custGeom>
            <a:avLst/>
            <a:gdLst/>
            <a:ahLst/>
            <a:cxnLst/>
            <a:rect r="r" b="b" t="t" l="l"/>
            <a:pathLst>
              <a:path h="4690800" w="6510956">
                <a:moveTo>
                  <a:pt x="0" y="0"/>
                </a:moveTo>
                <a:lnTo>
                  <a:pt x="6510956" y="0"/>
                </a:lnTo>
                <a:lnTo>
                  <a:pt x="6510956" y="4690800"/>
                </a:lnTo>
                <a:lnTo>
                  <a:pt x="0" y="4690800"/>
                </a:lnTo>
                <a:lnTo>
                  <a:pt x="0" y="0"/>
                </a:lnTo>
                <a:close/>
              </a:path>
            </a:pathLst>
          </a:custGeom>
          <a:blipFill>
            <a:blip r:embed="rId6"/>
            <a:stretch>
              <a:fillRect l="0" t="0" r="0" b="0"/>
            </a:stretch>
          </a:blipFill>
        </p:spPr>
      </p:sp>
      <p:sp>
        <p:nvSpPr>
          <p:cNvPr name="Freeform 14" id="14"/>
          <p:cNvSpPr/>
          <p:nvPr/>
        </p:nvSpPr>
        <p:spPr>
          <a:xfrm flipH="false" flipV="false" rot="0">
            <a:off x="6668179" y="5454947"/>
            <a:ext cx="6443320" cy="4792814"/>
          </a:xfrm>
          <a:custGeom>
            <a:avLst/>
            <a:gdLst/>
            <a:ahLst/>
            <a:cxnLst/>
            <a:rect r="r" b="b" t="t" l="l"/>
            <a:pathLst>
              <a:path h="4792814" w="6443320">
                <a:moveTo>
                  <a:pt x="0" y="0"/>
                </a:moveTo>
                <a:lnTo>
                  <a:pt x="6443320" y="0"/>
                </a:lnTo>
                <a:lnTo>
                  <a:pt x="6443320" y="4792814"/>
                </a:lnTo>
                <a:lnTo>
                  <a:pt x="0" y="4792814"/>
                </a:lnTo>
                <a:lnTo>
                  <a:pt x="0" y="0"/>
                </a:lnTo>
                <a:close/>
              </a:path>
            </a:pathLst>
          </a:custGeom>
          <a:blipFill>
            <a:blip r:embed="rId7"/>
            <a:stretch>
              <a:fillRect l="0" t="0" r="0" b="0"/>
            </a:stretch>
          </a:blipFill>
        </p:spPr>
      </p:sp>
      <p:sp>
        <p:nvSpPr>
          <p:cNvPr name="TextBox 15" id="15"/>
          <p:cNvSpPr txBox="true"/>
          <p:nvPr/>
        </p:nvSpPr>
        <p:spPr>
          <a:xfrm rot="0">
            <a:off x="13831389" y="344334"/>
            <a:ext cx="3719434" cy="2727236"/>
          </a:xfrm>
          <a:prstGeom prst="rect">
            <a:avLst/>
          </a:prstGeom>
        </p:spPr>
        <p:txBody>
          <a:bodyPr anchor="t" rtlCol="false" tIns="0" lIns="0" bIns="0" rIns="0">
            <a:spAutoFit/>
          </a:bodyPr>
          <a:lstStyle/>
          <a:p>
            <a:pPr algn="ctr">
              <a:lnSpc>
                <a:spcPts val="7170"/>
              </a:lnSpc>
            </a:pPr>
            <a:r>
              <a:rPr lang="en-US" sz="5975">
                <a:solidFill>
                  <a:srgbClr val="FFFFFF"/>
                </a:solidFill>
                <a:latin typeface="Roca One Bold"/>
              </a:rPr>
              <a:t>California vs. </a:t>
            </a:r>
          </a:p>
          <a:p>
            <a:pPr algn="ctr" marL="0" indent="0" lvl="0">
              <a:lnSpc>
                <a:spcPts val="7170"/>
              </a:lnSpc>
              <a:spcBef>
                <a:spcPct val="0"/>
              </a:spcBef>
            </a:pPr>
            <a:r>
              <a:rPr lang="en-US" sz="5975">
                <a:solidFill>
                  <a:srgbClr val="FFFFFF"/>
                </a:solidFill>
                <a:latin typeface="Roca One Bold"/>
              </a:rPr>
              <a:t>USA</a:t>
            </a:r>
          </a:p>
        </p:txBody>
      </p:sp>
      <p:sp>
        <p:nvSpPr>
          <p:cNvPr name="TextBox 16" id="16"/>
          <p:cNvSpPr txBox="true"/>
          <p:nvPr/>
        </p:nvSpPr>
        <p:spPr>
          <a:xfrm rot="0">
            <a:off x="13386057" y="3492246"/>
            <a:ext cx="4633258" cy="4709453"/>
          </a:xfrm>
          <a:prstGeom prst="rect">
            <a:avLst/>
          </a:prstGeom>
        </p:spPr>
        <p:txBody>
          <a:bodyPr anchor="t" rtlCol="false" tIns="0" lIns="0" bIns="0" rIns="0">
            <a:spAutoFit/>
          </a:bodyPr>
          <a:lstStyle/>
          <a:p>
            <a:pPr>
              <a:lnSpc>
                <a:spcPts val="2504"/>
              </a:lnSpc>
            </a:pPr>
            <a:r>
              <a:rPr lang="en-US" sz="1926" u="sng">
                <a:solidFill>
                  <a:srgbClr val="000000"/>
                </a:solidFill>
                <a:latin typeface="Open Sauce Bold"/>
              </a:rPr>
              <a:t>NOTE:</a:t>
            </a:r>
            <a:r>
              <a:rPr lang="en-US" sz="1926">
                <a:solidFill>
                  <a:srgbClr val="000000"/>
                </a:solidFill>
                <a:latin typeface="Open Sauce Bold"/>
              </a:rPr>
              <a:t> </a:t>
            </a:r>
            <a:r>
              <a:rPr lang="en-US" sz="1926">
                <a:solidFill>
                  <a:srgbClr val="000000"/>
                </a:solidFill>
                <a:latin typeface="Open Sauce"/>
              </a:rPr>
              <a:t>USA Data is based on the average for all states in that year </a:t>
            </a:r>
          </a:p>
          <a:p>
            <a:pPr>
              <a:lnSpc>
                <a:spcPts val="2504"/>
              </a:lnSpc>
            </a:pPr>
          </a:p>
          <a:p>
            <a:pPr>
              <a:lnSpc>
                <a:spcPts val="2504"/>
              </a:lnSpc>
            </a:pPr>
            <a:r>
              <a:rPr lang="en-US" sz="1926">
                <a:solidFill>
                  <a:srgbClr val="000000"/>
                </a:solidFill>
                <a:latin typeface="Open Sauce Bold"/>
              </a:rPr>
              <a:t>similar </a:t>
            </a:r>
          </a:p>
          <a:p>
            <a:pPr marL="416019" indent="-208010" lvl="1">
              <a:lnSpc>
                <a:spcPts val="2504"/>
              </a:lnSpc>
              <a:buFont typeface="Arial"/>
              <a:buChar char="•"/>
            </a:pPr>
            <a:r>
              <a:rPr lang="en-US" sz="1926">
                <a:solidFill>
                  <a:srgbClr val="000000"/>
                </a:solidFill>
                <a:latin typeface="Open Sauce"/>
              </a:rPr>
              <a:t>percentage of population dead by diabetes</a:t>
            </a:r>
          </a:p>
          <a:p>
            <a:pPr marL="416019" indent="-208010" lvl="1">
              <a:lnSpc>
                <a:spcPts val="2504"/>
              </a:lnSpc>
              <a:buFont typeface="Arial"/>
              <a:buChar char="•"/>
            </a:pPr>
            <a:r>
              <a:rPr lang="en-US" sz="1926">
                <a:solidFill>
                  <a:srgbClr val="000000"/>
                </a:solidFill>
                <a:latin typeface="Open Sauce"/>
              </a:rPr>
              <a:t>percentage of population in poverty</a:t>
            </a:r>
          </a:p>
          <a:p>
            <a:pPr>
              <a:lnSpc>
                <a:spcPts val="2504"/>
              </a:lnSpc>
            </a:pPr>
          </a:p>
          <a:p>
            <a:pPr>
              <a:lnSpc>
                <a:spcPts val="2504"/>
              </a:lnSpc>
            </a:pPr>
            <a:r>
              <a:rPr lang="en-US" sz="1926">
                <a:solidFill>
                  <a:srgbClr val="000000"/>
                </a:solidFill>
                <a:latin typeface="Open Sauce Bold"/>
              </a:rPr>
              <a:t>different </a:t>
            </a:r>
          </a:p>
          <a:p>
            <a:pPr marL="416019" indent="-208010" lvl="1">
              <a:lnSpc>
                <a:spcPts val="2504"/>
              </a:lnSpc>
              <a:buFont typeface="Arial"/>
              <a:buChar char="•"/>
            </a:pPr>
            <a:r>
              <a:rPr lang="en-US" sz="1926" u="sng">
                <a:solidFill>
                  <a:srgbClr val="000000"/>
                </a:solidFill>
                <a:latin typeface="Open Sauce"/>
              </a:rPr>
              <a:t>higher</a:t>
            </a:r>
            <a:r>
              <a:rPr lang="en-US" sz="1926">
                <a:solidFill>
                  <a:srgbClr val="000000"/>
                </a:solidFill>
                <a:latin typeface="Open Sauce"/>
              </a:rPr>
              <a:t> population</a:t>
            </a:r>
          </a:p>
          <a:p>
            <a:pPr marL="416019" indent="-208010" lvl="1">
              <a:lnSpc>
                <a:spcPts val="2504"/>
              </a:lnSpc>
              <a:buFont typeface="Arial"/>
              <a:buChar char="•"/>
            </a:pPr>
            <a:r>
              <a:rPr lang="en-US" sz="1926" u="sng">
                <a:solidFill>
                  <a:srgbClr val="000000"/>
                </a:solidFill>
                <a:latin typeface="Open Sauce"/>
              </a:rPr>
              <a:t>higher</a:t>
            </a:r>
            <a:r>
              <a:rPr lang="en-US" sz="1926">
                <a:solidFill>
                  <a:srgbClr val="000000"/>
                </a:solidFill>
                <a:latin typeface="Open Sauce"/>
              </a:rPr>
              <a:t> median household income</a:t>
            </a:r>
          </a:p>
          <a:p>
            <a:pPr marL="416019" indent="-208010" lvl="1">
              <a:lnSpc>
                <a:spcPts val="2504"/>
              </a:lnSpc>
              <a:buFont typeface="Arial"/>
              <a:buChar char="•"/>
            </a:pPr>
            <a:r>
              <a:rPr lang="en-US" sz="1926" u="sng">
                <a:solidFill>
                  <a:srgbClr val="000000"/>
                </a:solidFill>
                <a:latin typeface="Open Sauce"/>
              </a:rPr>
              <a:t>lower</a:t>
            </a:r>
            <a:r>
              <a:rPr lang="en-US" sz="1926">
                <a:solidFill>
                  <a:srgbClr val="000000"/>
                </a:solidFill>
                <a:latin typeface="Open Sauce"/>
              </a:rPr>
              <a:t> percentage of population employed</a:t>
            </a:r>
          </a:p>
          <a:p>
            <a:pPr marL="0" indent="0" lvl="0">
              <a:lnSpc>
                <a:spcPts val="2504"/>
              </a:lnSpc>
              <a:spcBef>
                <a:spcPct val="0"/>
              </a:spcBef>
            </a:pPr>
          </a:p>
        </p:txBody>
      </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DAFp8AUHegY</dc:identifier>
  <dcterms:modified xsi:type="dcterms:W3CDTF">2011-08-01T06:04:30Z</dcterms:modified>
  <cp:revision>1</cp:revision>
  <dc:title>Diabetes</dc:title>
</cp:coreProperties>
</file>